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4" r:id="rId3"/>
    <p:sldId id="285" r:id="rId4"/>
    <p:sldId id="286" r:id="rId5"/>
    <p:sldId id="272" r:id="rId6"/>
    <p:sldId id="273" r:id="rId7"/>
    <p:sldId id="280" r:id="rId8"/>
    <p:sldId id="283" r:id="rId9"/>
    <p:sldId id="282" r:id="rId10"/>
    <p:sldId id="259" r:id="rId11"/>
    <p:sldId id="271" r:id="rId12"/>
    <p:sldId id="278" r:id="rId13"/>
    <p:sldId id="260" r:id="rId14"/>
    <p:sldId id="275" r:id="rId15"/>
    <p:sldId id="281" r:id="rId16"/>
    <p:sldId id="26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4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16" autoAdjust="0"/>
  </p:normalViewPr>
  <p:slideViewPr>
    <p:cSldViewPr>
      <p:cViewPr varScale="1">
        <p:scale>
          <a:sx n="81" d="100"/>
          <a:sy n="81" d="100"/>
        </p:scale>
        <p:origin x="6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632"/>
    </p:cViewPr>
  </p:sorterViewPr>
  <p:notesViewPr>
    <p:cSldViewPr>
      <p:cViewPr varScale="1">
        <p:scale>
          <a:sx n="50" d="100"/>
          <a:sy n="50" d="100"/>
        </p:scale>
        <p:origin x="-426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687A4-9CA2-4171-90E4-52A6912BC316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5C562-D332-464E-824D-56C216B6E5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4456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89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Tube pic is linked to video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0730A-D9D0-4B64-B15A-CC5DED52011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37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 Same Side Corner Rectangle 18"/>
          <p:cNvSpPr/>
          <p:nvPr userDrawn="1"/>
        </p:nvSpPr>
        <p:spPr>
          <a:xfrm>
            <a:off x="0" y="0"/>
            <a:ext cx="9144000" cy="1981200"/>
          </a:xfrm>
          <a:prstGeom prst="round2SameRect">
            <a:avLst>
              <a:gd name="adj1" fmla="val 0"/>
              <a:gd name="adj2" fmla="val 43281"/>
            </a:avLst>
          </a:prstGeom>
          <a:solidFill>
            <a:srgbClr val="0070C0"/>
          </a:solidFill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convex"/>
            <a:contourClr>
              <a:schemeClr val="accent1"/>
            </a:contourClr>
          </a:sp3d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00200" y="152400"/>
            <a:ext cx="6934200" cy="1066800"/>
          </a:xfrm>
        </p:spPr>
        <p:txBody>
          <a:bodyPr anchor="b">
            <a:normAutofit/>
          </a:bodyPr>
          <a:lstStyle>
            <a:lvl1pPr>
              <a:defRPr sz="4400" cap="none" baseline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00200" y="1295400"/>
            <a:ext cx="6934200" cy="609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400">
                <a:solidFill>
                  <a:srgbClr val="FFC000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304800" y="381000"/>
            <a:ext cx="1219200" cy="1295400"/>
            <a:chOff x="304800" y="381000"/>
            <a:chExt cx="1219200" cy="1295400"/>
          </a:xfrm>
        </p:grpSpPr>
        <p:sp>
          <p:nvSpPr>
            <p:cNvPr id="13" name="Oval 12"/>
            <p:cNvSpPr/>
            <p:nvPr userDrawn="1"/>
          </p:nvSpPr>
          <p:spPr>
            <a:xfrm>
              <a:off x="304800" y="381000"/>
              <a:ext cx="1219200" cy="12954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4" name="Up Arrow 13"/>
            <p:cNvSpPr/>
            <p:nvPr userDrawn="1"/>
          </p:nvSpPr>
          <p:spPr>
            <a:xfrm>
              <a:off x="762000" y="1109663"/>
              <a:ext cx="304800" cy="32385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Up Arrow 14"/>
            <p:cNvSpPr/>
            <p:nvPr userDrawn="1"/>
          </p:nvSpPr>
          <p:spPr>
            <a:xfrm rot="5400000">
              <a:off x="523875" y="876300"/>
              <a:ext cx="32385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Up Arrow 15"/>
            <p:cNvSpPr/>
            <p:nvPr userDrawn="1"/>
          </p:nvSpPr>
          <p:spPr>
            <a:xfrm rot="10800000">
              <a:off x="762000" y="623886"/>
              <a:ext cx="304800" cy="32385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Up Arrow 17"/>
            <p:cNvSpPr/>
            <p:nvPr userDrawn="1"/>
          </p:nvSpPr>
          <p:spPr>
            <a:xfrm rot="16200000">
              <a:off x="981075" y="876300"/>
              <a:ext cx="32385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1" name="Picture 20" descr="improv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133600" y="2286000"/>
            <a:ext cx="4826000" cy="3619500"/>
          </a:xfrm>
          <a:prstGeom prst="rect">
            <a:avLst/>
          </a:prstGeom>
        </p:spPr>
      </p:pic>
      <p:sp>
        <p:nvSpPr>
          <p:cNvPr id="23" name="Date Placeholder 27"/>
          <p:cNvSpPr>
            <a:spLocks noGrp="1"/>
          </p:cNvSpPr>
          <p:nvPr>
            <p:ph type="dt" sz="half" idx="2"/>
          </p:nvPr>
        </p:nvSpPr>
        <p:spPr>
          <a:xfrm>
            <a:off x="1295400" y="624840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4201" y="6248400"/>
            <a:ext cx="56388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381000" y="624840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gradFill flip="none" rotWithShape="1">
          <a:gsLst>
            <a:gs pos="0">
              <a:schemeClr val="bg1"/>
            </a:gs>
            <a:gs pos="60000">
              <a:schemeClr val="bg1">
                <a:lumMod val="95000"/>
              </a:schemeClr>
            </a:gs>
            <a:gs pos="8000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1524000"/>
            <a:ext cx="1524000" cy="46021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477000" cy="55927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Half Frame 12"/>
          <p:cNvSpPr/>
          <p:nvPr userDrawn="1"/>
        </p:nvSpPr>
        <p:spPr>
          <a:xfrm rot="5400000">
            <a:off x="6934200" y="-685800"/>
            <a:ext cx="1524000" cy="2895600"/>
          </a:xfrm>
          <a:prstGeom prst="halfFrame">
            <a:avLst/>
          </a:prstGeom>
          <a:solidFill>
            <a:srgbClr val="0070C0"/>
          </a:solidFill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convex"/>
            <a:contourClr>
              <a:schemeClr val="accent1"/>
            </a:contourClr>
          </a:sp3d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4" name="Group 13"/>
          <p:cNvGrpSpPr/>
          <p:nvPr userDrawn="1"/>
        </p:nvGrpSpPr>
        <p:grpSpPr>
          <a:xfrm rot="5400000">
            <a:off x="7534883" y="190500"/>
            <a:ext cx="1219200" cy="1295400"/>
            <a:chOff x="457200" y="381000"/>
            <a:chExt cx="1219200" cy="1219200"/>
          </a:xfrm>
        </p:grpSpPr>
        <p:sp>
          <p:nvSpPr>
            <p:cNvPr id="15" name="Oval 14"/>
            <p:cNvSpPr/>
            <p:nvPr userDrawn="1"/>
          </p:nvSpPr>
          <p:spPr>
            <a:xfrm>
              <a:off x="457200" y="381000"/>
              <a:ext cx="1219200" cy="12192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6" name="Up Arrow 15"/>
            <p:cNvSpPr/>
            <p:nvPr userDrawn="1"/>
          </p:nvSpPr>
          <p:spPr>
            <a:xfrm>
              <a:off x="914400" y="10668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Up Arrow 16"/>
            <p:cNvSpPr/>
            <p:nvPr userDrawn="1"/>
          </p:nvSpPr>
          <p:spPr>
            <a:xfrm rot="5400000">
              <a:off x="685800" y="8382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Up Arrow 17"/>
            <p:cNvSpPr/>
            <p:nvPr userDrawn="1"/>
          </p:nvSpPr>
          <p:spPr>
            <a:xfrm rot="10800000">
              <a:off x="914400" y="609599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Up Arrow 18"/>
            <p:cNvSpPr/>
            <p:nvPr userDrawn="1"/>
          </p:nvSpPr>
          <p:spPr>
            <a:xfrm rot="16200000">
              <a:off x="1143000" y="8382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600200" y="1524000"/>
            <a:ext cx="7165848" cy="46482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 rot="5400000">
            <a:off x="4648200" y="-2743200"/>
            <a:ext cx="1447800" cy="7543800"/>
          </a:xfrm>
          <a:prstGeom prst="round2SameRect">
            <a:avLst>
              <a:gd name="adj1" fmla="val 0"/>
              <a:gd name="adj2" fmla="val 31988"/>
            </a:avLst>
          </a:prstGeom>
          <a:solidFill>
            <a:srgbClr val="0070C0"/>
          </a:solidFill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convex"/>
            <a:contourClr>
              <a:schemeClr val="accent1"/>
            </a:contourClr>
          </a:sp3d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2600" y="1828800"/>
            <a:ext cx="7010400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533400"/>
            <a:ext cx="7010400" cy="990600"/>
          </a:xfrm>
        </p:spPr>
        <p:txBody>
          <a:bodyPr anchor="ctr" anchorCtr="0"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334000" y="1589567"/>
            <a:ext cx="34290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10"/>
          <p:cNvSpPr>
            <a:spLocks noGrp="1"/>
          </p:cNvSpPr>
          <p:nvPr>
            <p:ph sz="quarter" idx="13"/>
          </p:nvPr>
        </p:nvSpPr>
        <p:spPr>
          <a:xfrm>
            <a:off x="1600200" y="1600200"/>
            <a:ext cx="34290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0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5334000" y="2438400"/>
            <a:ext cx="34290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5334000" y="1752600"/>
            <a:ext cx="3429000" cy="640080"/>
          </a:xfrm>
          <a:gradFill flip="none" rotWithShape="1">
            <a:gsLst>
              <a:gs pos="0">
                <a:srgbClr val="8F45C7">
                  <a:shade val="30000"/>
                  <a:satMod val="115000"/>
                </a:srgbClr>
              </a:gs>
              <a:gs pos="50000">
                <a:srgbClr val="8F45C7">
                  <a:shade val="67500"/>
                  <a:satMod val="115000"/>
                </a:srgbClr>
              </a:gs>
              <a:gs pos="100000">
                <a:srgbClr val="8F45C7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400" b="0">
                <a:solidFill>
                  <a:srgbClr val="FFC000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1600200" y="2438400"/>
            <a:ext cx="34290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1600200" y="1752600"/>
            <a:ext cx="3429000" cy="640080"/>
          </a:xfr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</p:spPr>
        <p:txBody>
          <a:bodyPr rtlCol="0" anchor="ctr">
            <a:noAutofit/>
          </a:bodyPr>
          <a:lstStyle>
            <a:lvl1pPr marL="0" indent="0" algn="ctr">
              <a:buFontTx/>
              <a:buNone/>
              <a:defRPr sz="2400" b="0">
                <a:solidFill>
                  <a:srgbClr val="FFC000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1600200" y="1295401"/>
            <a:ext cx="7162800" cy="3810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52400" y="1828800"/>
            <a:ext cx="1447800" cy="4343400"/>
          </a:xfr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5400000" scaled="1"/>
            <a:tileRect/>
          </a:gradFill>
          <a:ln w="50800" cap="sq" cmpd="dbl" algn="ctr">
            <a:noFill/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>
                <a:solidFill>
                  <a:schemeClr val="bg1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752600" y="1828800"/>
            <a:ext cx="7010400" cy="4343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itle 16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838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600200" y="1295401"/>
            <a:ext cx="7162800" cy="3810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ame Side Corner Rectangle 10"/>
          <p:cNvSpPr/>
          <p:nvPr userDrawn="1"/>
        </p:nvSpPr>
        <p:spPr>
          <a:xfrm rot="5400000">
            <a:off x="4762500" y="1104900"/>
            <a:ext cx="838200" cy="7924800"/>
          </a:xfrm>
          <a:prstGeom prst="round2SameRect">
            <a:avLst>
              <a:gd name="adj1" fmla="val 0"/>
              <a:gd name="adj2" fmla="val 31988"/>
            </a:avLst>
          </a:prstGeom>
          <a:solidFill>
            <a:srgbClr val="0070C0"/>
          </a:solidFill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convex"/>
            <a:contourClr>
              <a:schemeClr val="accent1"/>
            </a:contourClr>
          </a:sp3d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562600"/>
            <a:ext cx="7543800" cy="609600"/>
          </a:xfrm>
        </p:spPr>
        <p:txBody>
          <a:bodyPr/>
          <a:lstStyle>
            <a:lvl1pPr marL="0" indent="0">
              <a:buFontTx/>
              <a:buNone/>
              <a:defRPr sz="1700">
                <a:solidFill>
                  <a:schemeClr val="accent4">
                    <a:lumMod val="50000"/>
                  </a:schemeClr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675516"/>
            <a:ext cx="7543800" cy="658483"/>
          </a:xfrm>
        </p:spPr>
        <p:txBody>
          <a:bodyPr anchor="ctr">
            <a:normAutofit/>
          </a:bodyPr>
          <a:lstStyle>
            <a:lvl1pPr algn="l">
              <a:buNone/>
              <a:defRPr sz="32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0200" y="0"/>
            <a:ext cx="7543800" cy="4568952"/>
          </a:xfrm>
          <a:noFill/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60000">
              <a:schemeClr val="bg1">
                <a:lumMod val="95000"/>
              </a:schemeClr>
            </a:gs>
            <a:gs pos="80000">
              <a:schemeClr val="bg1">
                <a:lumMod val="85000"/>
              </a:schemeClr>
            </a:gs>
            <a:gs pos="100000">
              <a:schemeClr val="bg1">
                <a:lumMod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Half Frame 22"/>
          <p:cNvSpPr/>
          <p:nvPr/>
        </p:nvSpPr>
        <p:spPr>
          <a:xfrm>
            <a:off x="0" y="0"/>
            <a:ext cx="1524000" cy="2895600"/>
          </a:xfrm>
          <a:prstGeom prst="halfFrame">
            <a:avLst/>
          </a:prstGeom>
          <a:solidFill>
            <a:srgbClr val="0070C0"/>
          </a:solidFill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convex"/>
            <a:contourClr>
              <a:schemeClr val="accent1"/>
            </a:contourClr>
          </a:sp3d>
        </p:spPr>
        <p:style>
          <a:lnRef idx="0">
            <a:schemeClr val="accent1"/>
          </a:lnRef>
          <a:fillRef idx="1003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600200" y="381000"/>
            <a:ext cx="7162800" cy="990600"/>
          </a:xfrm>
          <a:prstGeom prst="rect">
            <a:avLst/>
          </a:prstGeom>
        </p:spPr>
        <p:txBody>
          <a:bodyPr vert="horz" anchor="b" anchorCtr="0">
            <a:normAutofit/>
            <a:scene3d>
              <a:camera prst="orthographicFront"/>
              <a:lightRig rig="threePt" dir="t"/>
            </a:scene3d>
            <a:sp3d extrusionH="57150">
              <a:bevelT w="50800" h="38100" prst="riblet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600200" y="1524000"/>
            <a:ext cx="7165848" cy="46024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1" name="Date Placeholder 27"/>
          <p:cNvSpPr>
            <a:spLocks noGrp="1"/>
          </p:cNvSpPr>
          <p:nvPr>
            <p:ph type="dt" sz="half" idx="2"/>
          </p:nvPr>
        </p:nvSpPr>
        <p:spPr>
          <a:xfrm>
            <a:off x="1295400" y="6248400"/>
            <a:ext cx="17526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l">
              <a:defRPr sz="1400">
                <a:solidFill>
                  <a:schemeClr val="bg1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2/12/2024</a:t>
            </a:fld>
            <a:endParaRPr lang="en-US" dirty="0"/>
          </a:p>
        </p:txBody>
      </p:sp>
      <p:sp>
        <p:nvSpPr>
          <p:cNvPr id="24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3124201" y="6248400"/>
            <a:ext cx="56388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5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381000" y="6248400"/>
            <a:ext cx="838200" cy="320040"/>
          </a:xfrm>
          <a:prstGeom prst="rect">
            <a:avLst/>
          </a:prstGeom>
        </p:spPr>
        <p:txBody>
          <a:bodyPr anchor="b" anchorCtr="0">
            <a:no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28600" y="381000"/>
            <a:ext cx="1219200" cy="1295400"/>
            <a:chOff x="457200" y="381000"/>
            <a:chExt cx="1219200" cy="1219200"/>
          </a:xfrm>
        </p:grpSpPr>
        <p:sp>
          <p:nvSpPr>
            <p:cNvPr id="16" name="Oval 15"/>
            <p:cNvSpPr/>
            <p:nvPr userDrawn="1"/>
          </p:nvSpPr>
          <p:spPr>
            <a:xfrm>
              <a:off x="457200" y="381000"/>
              <a:ext cx="1219200" cy="12192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cap="none" spc="0" dirty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endParaRPr>
            </a:p>
          </p:txBody>
        </p:sp>
        <p:sp>
          <p:nvSpPr>
            <p:cNvPr id="17" name="Up Arrow 16"/>
            <p:cNvSpPr/>
            <p:nvPr userDrawn="1"/>
          </p:nvSpPr>
          <p:spPr>
            <a:xfrm>
              <a:off x="914400" y="10668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Up Arrow 17"/>
            <p:cNvSpPr/>
            <p:nvPr userDrawn="1"/>
          </p:nvSpPr>
          <p:spPr>
            <a:xfrm rot="5400000">
              <a:off x="685800" y="8382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Up Arrow 18"/>
            <p:cNvSpPr/>
            <p:nvPr userDrawn="1"/>
          </p:nvSpPr>
          <p:spPr>
            <a:xfrm rot="10800000">
              <a:off x="914400" y="609599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Up Arrow 19"/>
            <p:cNvSpPr/>
            <p:nvPr userDrawn="1"/>
          </p:nvSpPr>
          <p:spPr>
            <a:xfrm rot="16200000">
              <a:off x="1143000" y="838200"/>
              <a:ext cx="304800" cy="304800"/>
            </a:xfrm>
            <a:prstGeom prst="upArrow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7030A0"/>
          </a:solidFill>
          <a:latin typeface="Tw Cen MT Condensed Extra Bold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tx2"/>
        </a:buClr>
        <a:buSzPct val="60000"/>
        <a:buFont typeface="Courier New" pitchFamily="49" charset="0"/>
        <a:buChar char="o"/>
        <a:defRPr kumimoji="0" sz="2900" kern="1200">
          <a:solidFill>
            <a:schemeClr val="tx1">
              <a:lumMod val="85000"/>
              <a:lumOff val="15000"/>
            </a:schemeClr>
          </a:solidFill>
          <a:latin typeface="Trebuchet MS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tx2"/>
        </a:buClr>
        <a:buSzPct val="70000"/>
        <a:buFont typeface="Courier New" pitchFamily="49" charset="0"/>
        <a:buChar char="o"/>
        <a:defRPr kumimoji="0" sz="2600" kern="1200">
          <a:solidFill>
            <a:schemeClr val="tx1">
              <a:lumMod val="75000"/>
              <a:lumOff val="25000"/>
            </a:schemeClr>
          </a:solidFill>
          <a:latin typeface="Trebuchet MS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tx2"/>
        </a:buClr>
        <a:buSzPct val="75000"/>
        <a:buFont typeface="Courier New" pitchFamily="49" charset="0"/>
        <a:buChar char="o"/>
        <a:defRPr kumimoji="0" sz="2300" kern="1200">
          <a:solidFill>
            <a:schemeClr val="tx1">
              <a:lumMod val="65000"/>
              <a:lumOff val="35000"/>
            </a:schemeClr>
          </a:solidFill>
          <a:latin typeface="Trebuchet MS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tx2"/>
        </a:buClr>
        <a:buSzPct val="75000"/>
        <a:buFont typeface="Courier New" pitchFamily="49" charset="0"/>
        <a:buChar char="o"/>
        <a:defRPr kumimoji="0" sz="2000" kern="1200">
          <a:solidFill>
            <a:schemeClr val="tx1">
              <a:lumMod val="50000"/>
              <a:lumOff val="50000"/>
            </a:schemeClr>
          </a:solidFill>
          <a:latin typeface="Trebuchet MS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tx2"/>
        </a:buClr>
        <a:buSzPct val="65000"/>
        <a:buFont typeface="Courier New" pitchFamily="49" charset="0"/>
        <a:buChar char="o"/>
        <a:defRPr kumimoji="0" sz="2000" kern="1200">
          <a:solidFill>
            <a:schemeClr val="tx1">
              <a:lumMod val="50000"/>
              <a:lumOff val="50000"/>
            </a:schemeClr>
          </a:solidFill>
          <a:latin typeface="Trebuchet MS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5.jpe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ideo" Target="https://www.youtube.com/embed/AfAzUAxWELU?feature=oembed" TargetMode="External"/><Relationship Id="rId5" Type="http://schemas.openxmlformats.org/officeDocument/2006/relationships/image" Target="../media/image9.jpeg"/><Relationship Id="rId4" Type="http://schemas.openxmlformats.org/officeDocument/2006/relationships/notesSlide" Target="../notesSlides/notesSlid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n2013dollars.com/us/inflation/1982?amount=35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gZA2770_f84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Marketing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Advertising:  Product Placement</a:t>
            </a:r>
            <a:endParaRPr lang="en-US" dirty="0"/>
          </a:p>
        </p:txBody>
      </p:sp>
      <p:pic>
        <p:nvPicPr>
          <p:cNvPr id="1026" name="Picture 2" descr="Product Placement: from Hollywood to ...">
            <a:extLst>
              <a:ext uri="{FF2B5EF4-FFF2-40B4-BE49-F238E27FC236}">
                <a16:creationId xmlns:a16="http://schemas.microsoft.com/office/drawing/2014/main" id="{9714C6D0-A09F-9BEE-FA91-F2D746D35F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5791200" cy="38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600200" y="1295400"/>
            <a:ext cx="7315200" cy="5562600"/>
          </a:xfrm>
        </p:spPr>
        <p:txBody>
          <a:bodyPr>
            <a:noAutofit/>
          </a:bodyPr>
          <a:lstStyle/>
          <a:p>
            <a:pPr marL="457200" lvl="1" indent="-457200">
              <a:spcBef>
                <a:spcPts val="700"/>
              </a:spcBef>
              <a:buSzPct val="60000"/>
              <a:buFont typeface="+mj-lt"/>
              <a:buAutoNum type="arabicPeriod"/>
            </a:pPr>
            <a:r>
              <a:rPr lang="en-US" sz="2400" b="1" dirty="0"/>
              <a:t>High audience exposure, visibility, attention, and interest</a:t>
            </a:r>
          </a:p>
          <a:p>
            <a:pPr lvl="1"/>
            <a:r>
              <a:rPr lang="en-US" sz="1800" dirty="0"/>
              <a:t>The more successful the program, the longer shelf life of the product placement (movies watched for years)</a:t>
            </a:r>
          </a:p>
          <a:p>
            <a:pPr lvl="1"/>
            <a:r>
              <a:rPr lang="en-US" sz="1800" dirty="0"/>
              <a:t>products should be visible within a scene, but not the focus</a:t>
            </a:r>
          </a:p>
          <a:p>
            <a:pPr lvl="1"/>
            <a:r>
              <a:rPr lang="en-US" sz="1800" dirty="0"/>
              <a:t>product needs to fit, almost seamlessly (</a:t>
            </a:r>
            <a:r>
              <a:rPr lang="en-US" sz="1800" i="1" dirty="0"/>
              <a:t>almost</a:t>
            </a:r>
            <a:r>
              <a:rPr lang="en-US" sz="1800" dirty="0"/>
              <a:t> being the key word here) into the shot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sz="2400" b="1" dirty="0"/>
              <a:t>Increase consumer memory and recall of the brand or product</a:t>
            </a:r>
          </a:p>
          <a:p>
            <a:pPr lvl="1"/>
            <a:r>
              <a:rPr lang="en-US" sz="1800" dirty="0"/>
              <a:t>Research shows raises brand awareness by 20%</a:t>
            </a:r>
          </a:p>
          <a:p>
            <a:pPr lvl="1"/>
            <a:r>
              <a:rPr lang="en-US" sz="1800" dirty="0"/>
              <a:t>brands placed in movie scenes enjoy higher brand recall than those that are not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Product Placement</a:t>
            </a:r>
          </a:p>
        </p:txBody>
      </p:sp>
      <p:pic>
        <p:nvPicPr>
          <p:cNvPr id="3074" name="Picture 2" descr="C:\Documents and Settings\trmartin.SCHS\Local Settings\Temporary Internet Files\Content.IE5\I8OK1MAN\MPj04072260000[1]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1676400"/>
            <a:ext cx="1367852" cy="4572000"/>
          </a:xfrm>
          <a:prstGeom prst="rect">
            <a:avLst/>
          </a:prstGeom>
          <a:noFill/>
        </p:spPr>
      </p:pic>
      <p:sp>
        <p:nvSpPr>
          <p:cNvPr id="6" name="SMARTInkShape-3">
            <a:extLst>
              <a:ext uri="{FF2B5EF4-FFF2-40B4-BE49-F238E27FC236}">
                <a16:creationId xmlns:a16="http://schemas.microsoft.com/office/drawing/2014/main" id="{0A07CB19-CB1D-4DA1-99B6-887375107A24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410200" y="1714500"/>
            <a:ext cx="2667001" cy="60961"/>
          </a:xfrm>
          <a:custGeom>
            <a:avLst/>
            <a:gdLst/>
            <a:ahLst/>
            <a:cxnLst/>
            <a:rect l="0" t="0" r="0" b="0"/>
            <a:pathLst>
              <a:path w="2667001" h="60961">
                <a:moveTo>
                  <a:pt x="0" y="0"/>
                </a:moveTo>
                <a:lnTo>
                  <a:pt x="0" y="0"/>
                </a:lnTo>
                <a:lnTo>
                  <a:pt x="35078" y="0"/>
                </a:lnTo>
                <a:lnTo>
                  <a:pt x="71443" y="0"/>
                </a:lnTo>
                <a:lnTo>
                  <a:pt x="99909" y="0"/>
                </a:lnTo>
                <a:lnTo>
                  <a:pt x="129791" y="0"/>
                </a:lnTo>
                <a:lnTo>
                  <a:pt x="162352" y="0"/>
                </a:lnTo>
                <a:lnTo>
                  <a:pt x="187302" y="0"/>
                </a:lnTo>
                <a:lnTo>
                  <a:pt x="215325" y="0"/>
                </a:lnTo>
                <a:lnTo>
                  <a:pt x="242456" y="0"/>
                </a:lnTo>
                <a:lnTo>
                  <a:pt x="269472" y="0"/>
                </a:lnTo>
                <a:lnTo>
                  <a:pt x="298411" y="0"/>
                </a:lnTo>
                <a:lnTo>
                  <a:pt x="325950" y="0"/>
                </a:lnTo>
                <a:lnTo>
                  <a:pt x="353147" y="0"/>
                </a:lnTo>
                <a:lnTo>
                  <a:pt x="382167" y="0"/>
                </a:lnTo>
                <a:lnTo>
                  <a:pt x="409741" y="0"/>
                </a:lnTo>
                <a:lnTo>
                  <a:pt x="436954" y="0"/>
                </a:lnTo>
                <a:lnTo>
                  <a:pt x="465982" y="0"/>
                </a:lnTo>
                <a:lnTo>
                  <a:pt x="495816" y="2258"/>
                </a:lnTo>
                <a:lnTo>
                  <a:pt x="526009" y="4390"/>
                </a:lnTo>
                <a:lnTo>
                  <a:pt x="556362" y="2516"/>
                </a:lnTo>
                <a:lnTo>
                  <a:pt x="586785" y="3376"/>
                </a:lnTo>
                <a:lnTo>
                  <a:pt x="617240" y="5734"/>
                </a:lnTo>
                <a:lnTo>
                  <a:pt x="647709" y="6782"/>
                </a:lnTo>
                <a:lnTo>
                  <a:pt x="680441" y="7247"/>
                </a:lnTo>
                <a:lnTo>
                  <a:pt x="713899" y="7454"/>
                </a:lnTo>
                <a:lnTo>
                  <a:pt x="745702" y="7546"/>
                </a:lnTo>
                <a:lnTo>
                  <a:pt x="779028" y="7587"/>
                </a:lnTo>
                <a:lnTo>
                  <a:pt x="812747" y="7606"/>
                </a:lnTo>
                <a:lnTo>
                  <a:pt x="844668" y="7613"/>
                </a:lnTo>
                <a:lnTo>
                  <a:pt x="878044" y="7617"/>
                </a:lnTo>
                <a:lnTo>
                  <a:pt x="911790" y="7619"/>
                </a:lnTo>
                <a:lnTo>
                  <a:pt x="943720" y="7619"/>
                </a:lnTo>
                <a:lnTo>
                  <a:pt x="977102" y="7620"/>
                </a:lnTo>
                <a:lnTo>
                  <a:pt x="1012542" y="7620"/>
                </a:lnTo>
                <a:lnTo>
                  <a:pt x="1031473" y="7620"/>
                </a:lnTo>
                <a:lnTo>
                  <a:pt x="1050870" y="7620"/>
                </a:lnTo>
                <a:lnTo>
                  <a:pt x="1088225" y="7620"/>
                </a:lnTo>
                <a:lnTo>
                  <a:pt x="1124582" y="7620"/>
                </a:lnTo>
                <a:lnTo>
                  <a:pt x="1160497" y="7620"/>
                </a:lnTo>
                <a:lnTo>
                  <a:pt x="1196215" y="7620"/>
                </a:lnTo>
                <a:lnTo>
                  <a:pt x="1231845" y="7620"/>
                </a:lnTo>
                <a:lnTo>
                  <a:pt x="1267435" y="7620"/>
                </a:lnTo>
                <a:lnTo>
                  <a:pt x="1305268" y="7620"/>
                </a:lnTo>
                <a:lnTo>
                  <a:pt x="1324839" y="7620"/>
                </a:lnTo>
                <a:lnTo>
                  <a:pt x="1344658" y="7620"/>
                </a:lnTo>
                <a:lnTo>
                  <a:pt x="1364646" y="7620"/>
                </a:lnTo>
                <a:lnTo>
                  <a:pt x="1384744" y="7620"/>
                </a:lnTo>
                <a:lnTo>
                  <a:pt x="1404069" y="7620"/>
                </a:lnTo>
                <a:lnTo>
                  <a:pt x="1441346" y="7620"/>
                </a:lnTo>
                <a:lnTo>
                  <a:pt x="1460431" y="7620"/>
                </a:lnTo>
                <a:lnTo>
                  <a:pt x="1479927" y="7620"/>
                </a:lnTo>
                <a:lnTo>
                  <a:pt x="1499698" y="7620"/>
                </a:lnTo>
                <a:lnTo>
                  <a:pt x="1537470" y="7620"/>
                </a:lnTo>
                <a:lnTo>
                  <a:pt x="1574860" y="7620"/>
                </a:lnTo>
                <a:lnTo>
                  <a:pt x="1594314" y="7620"/>
                </a:lnTo>
                <a:lnTo>
                  <a:pt x="1614056" y="7620"/>
                </a:lnTo>
                <a:lnTo>
                  <a:pt x="1633990" y="7620"/>
                </a:lnTo>
                <a:lnTo>
                  <a:pt x="1654053" y="7620"/>
                </a:lnTo>
                <a:lnTo>
                  <a:pt x="1674202" y="7620"/>
                </a:lnTo>
                <a:lnTo>
                  <a:pt x="1694408" y="7620"/>
                </a:lnTo>
                <a:lnTo>
                  <a:pt x="1714653" y="7620"/>
                </a:lnTo>
                <a:lnTo>
                  <a:pt x="1734921" y="7620"/>
                </a:lnTo>
                <a:lnTo>
                  <a:pt x="1755208" y="7620"/>
                </a:lnTo>
                <a:lnTo>
                  <a:pt x="1775506" y="7620"/>
                </a:lnTo>
                <a:lnTo>
                  <a:pt x="1795811" y="7620"/>
                </a:lnTo>
                <a:lnTo>
                  <a:pt x="1816121" y="6773"/>
                </a:lnTo>
                <a:lnTo>
                  <a:pt x="1836434" y="5362"/>
                </a:lnTo>
                <a:lnTo>
                  <a:pt x="1856749" y="3575"/>
                </a:lnTo>
                <a:lnTo>
                  <a:pt x="1877066" y="2383"/>
                </a:lnTo>
                <a:lnTo>
                  <a:pt x="1897383" y="1589"/>
                </a:lnTo>
                <a:lnTo>
                  <a:pt x="1917702" y="1059"/>
                </a:lnTo>
                <a:lnTo>
                  <a:pt x="1937175" y="706"/>
                </a:lnTo>
                <a:lnTo>
                  <a:pt x="1974615" y="314"/>
                </a:lnTo>
                <a:lnTo>
                  <a:pt x="1993744" y="209"/>
                </a:lnTo>
                <a:lnTo>
                  <a:pt x="2013269" y="140"/>
                </a:lnTo>
                <a:lnTo>
                  <a:pt x="2033059" y="93"/>
                </a:lnTo>
                <a:lnTo>
                  <a:pt x="2070852" y="41"/>
                </a:lnTo>
                <a:lnTo>
                  <a:pt x="2107405" y="18"/>
                </a:lnTo>
                <a:lnTo>
                  <a:pt x="2143407" y="8"/>
                </a:lnTo>
                <a:lnTo>
                  <a:pt x="2179163" y="4"/>
                </a:lnTo>
                <a:lnTo>
                  <a:pt x="2214810" y="2"/>
                </a:lnTo>
                <a:lnTo>
                  <a:pt x="2250408" y="1"/>
                </a:lnTo>
                <a:lnTo>
                  <a:pt x="2283729" y="0"/>
                </a:lnTo>
                <a:lnTo>
                  <a:pt x="2315470" y="847"/>
                </a:lnTo>
                <a:lnTo>
                  <a:pt x="2346512" y="4045"/>
                </a:lnTo>
                <a:lnTo>
                  <a:pt x="2377240" y="6031"/>
                </a:lnTo>
                <a:lnTo>
                  <a:pt x="2407831" y="7761"/>
                </a:lnTo>
                <a:lnTo>
                  <a:pt x="2438361" y="11351"/>
                </a:lnTo>
                <a:lnTo>
                  <a:pt x="2466604" y="15770"/>
                </a:lnTo>
                <a:lnTo>
                  <a:pt x="2493268" y="20556"/>
                </a:lnTo>
                <a:lnTo>
                  <a:pt x="2519231" y="25504"/>
                </a:lnTo>
                <a:lnTo>
                  <a:pt x="2544880" y="30526"/>
                </a:lnTo>
                <a:lnTo>
                  <a:pt x="2578606" y="35856"/>
                </a:lnTo>
                <a:lnTo>
                  <a:pt x="2612757" y="41702"/>
                </a:lnTo>
                <a:lnTo>
                  <a:pt x="2647125" y="53480"/>
                </a:lnTo>
                <a:lnTo>
                  <a:pt x="2658006" y="58744"/>
                </a:lnTo>
                <a:lnTo>
                  <a:pt x="2667000" y="6096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ARTInkShape-4">
            <a:extLst>
              <a:ext uri="{FF2B5EF4-FFF2-40B4-BE49-F238E27FC236}">
                <a16:creationId xmlns:a16="http://schemas.microsoft.com/office/drawing/2014/main" id="{044F253B-CCD7-4D84-9E00-07B2F611970C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5638800" y="4069080"/>
            <a:ext cx="2842261" cy="190501"/>
          </a:xfrm>
          <a:custGeom>
            <a:avLst/>
            <a:gdLst/>
            <a:ahLst/>
            <a:cxnLst/>
            <a:rect l="0" t="0" r="0" b="0"/>
            <a:pathLst>
              <a:path w="2842261" h="190501">
                <a:moveTo>
                  <a:pt x="0" y="0"/>
                </a:moveTo>
                <a:lnTo>
                  <a:pt x="0" y="0"/>
                </a:lnTo>
                <a:lnTo>
                  <a:pt x="4045" y="0"/>
                </a:lnTo>
                <a:lnTo>
                  <a:pt x="8289" y="2258"/>
                </a:lnTo>
                <a:lnTo>
                  <a:pt x="12996" y="5236"/>
                </a:lnTo>
                <a:lnTo>
                  <a:pt x="22918" y="7149"/>
                </a:lnTo>
                <a:lnTo>
                  <a:pt x="28813" y="8257"/>
                </a:lnTo>
                <a:lnTo>
                  <a:pt x="42498" y="12795"/>
                </a:lnTo>
                <a:lnTo>
                  <a:pt x="76778" y="18963"/>
                </a:lnTo>
                <a:lnTo>
                  <a:pt x="114376" y="22347"/>
                </a:lnTo>
                <a:lnTo>
                  <a:pt x="151564" y="28030"/>
                </a:lnTo>
                <a:lnTo>
                  <a:pt x="183941" y="34202"/>
                </a:lnTo>
                <a:lnTo>
                  <a:pt x="219653" y="38177"/>
                </a:lnTo>
                <a:lnTo>
                  <a:pt x="249279" y="43955"/>
                </a:lnTo>
                <a:lnTo>
                  <a:pt x="279507" y="50183"/>
                </a:lnTo>
                <a:lnTo>
                  <a:pt x="309912" y="53251"/>
                </a:lnTo>
                <a:lnTo>
                  <a:pt x="340370" y="58300"/>
                </a:lnTo>
                <a:lnTo>
                  <a:pt x="371689" y="61019"/>
                </a:lnTo>
                <a:lnTo>
                  <a:pt x="407404" y="65963"/>
                </a:lnTo>
                <a:lnTo>
                  <a:pt x="443950" y="67805"/>
                </a:lnTo>
                <a:lnTo>
                  <a:pt x="477451" y="69197"/>
                </a:lnTo>
                <a:lnTo>
                  <a:pt x="513812" y="73749"/>
                </a:lnTo>
                <a:lnTo>
                  <a:pt x="551397" y="75474"/>
                </a:lnTo>
                <a:lnTo>
                  <a:pt x="589344" y="76831"/>
                </a:lnTo>
                <a:lnTo>
                  <a:pt x="627399" y="81373"/>
                </a:lnTo>
                <a:lnTo>
                  <a:pt x="652788" y="82732"/>
                </a:lnTo>
                <a:lnTo>
                  <a:pt x="680441" y="83336"/>
                </a:lnTo>
                <a:lnTo>
                  <a:pt x="708818" y="84452"/>
                </a:lnTo>
                <a:lnTo>
                  <a:pt x="735542" y="87769"/>
                </a:lnTo>
                <a:lnTo>
                  <a:pt x="763787" y="89809"/>
                </a:lnTo>
                <a:lnTo>
                  <a:pt x="793274" y="90715"/>
                </a:lnTo>
                <a:lnTo>
                  <a:pt x="823314" y="91118"/>
                </a:lnTo>
                <a:lnTo>
                  <a:pt x="853598" y="91297"/>
                </a:lnTo>
                <a:lnTo>
                  <a:pt x="883989" y="91376"/>
                </a:lnTo>
                <a:lnTo>
                  <a:pt x="914431" y="91412"/>
                </a:lnTo>
                <a:lnTo>
                  <a:pt x="944894" y="91427"/>
                </a:lnTo>
                <a:lnTo>
                  <a:pt x="974519" y="91434"/>
                </a:lnTo>
                <a:lnTo>
                  <a:pt x="1001798" y="91438"/>
                </a:lnTo>
                <a:lnTo>
                  <a:pt x="1030290" y="93697"/>
                </a:lnTo>
                <a:lnTo>
                  <a:pt x="1059887" y="96677"/>
                </a:lnTo>
                <a:lnTo>
                  <a:pt x="1089975" y="98001"/>
                </a:lnTo>
                <a:lnTo>
                  <a:pt x="1120280" y="98589"/>
                </a:lnTo>
                <a:lnTo>
                  <a:pt x="1150682" y="99697"/>
                </a:lnTo>
                <a:lnTo>
                  <a:pt x="1181127" y="103012"/>
                </a:lnTo>
                <a:lnTo>
                  <a:pt x="1211592" y="105050"/>
                </a:lnTo>
                <a:lnTo>
                  <a:pt x="1242066" y="106802"/>
                </a:lnTo>
                <a:lnTo>
                  <a:pt x="1272542" y="110403"/>
                </a:lnTo>
                <a:lnTo>
                  <a:pt x="1303021" y="114826"/>
                </a:lnTo>
                <a:lnTo>
                  <a:pt x="1333500" y="118767"/>
                </a:lnTo>
                <a:lnTo>
                  <a:pt x="1363980" y="120519"/>
                </a:lnTo>
                <a:lnTo>
                  <a:pt x="1394460" y="123555"/>
                </a:lnTo>
                <a:lnTo>
                  <a:pt x="1424940" y="126880"/>
                </a:lnTo>
                <a:lnTo>
                  <a:pt x="1455420" y="128358"/>
                </a:lnTo>
                <a:lnTo>
                  <a:pt x="1485900" y="131273"/>
                </a:lnTo>
                <a:lnTo>
                  <a:pt x="1516380" y="134543"/>
                </a:lnTo>
                <a:lnTo>
                  <a:pt x="1546860" y="135997"/>
                </a:lnTo>
                <a:lnTo>
                  <a:pt x="1579598" y="136643"/>
                </a:lnTo>
                <a:lnTo>
                  <a:pt x="1613057" y="136930"/>
                </a:lnTo>
                <a:lnTo>
                  <a:pt x="1644862" y="137058"/>
                </a:lnTo>
                <a:lnTo>
                  <a:pt x="1675929" y="137115"/>
                </a:lnTo>
                <a:lnTo>
                  <a:pt x="1705825" y="137140"/>
                </a:lnTo>
                <a:lnTo>
                  <a:pt x="1733221" y="137151"/>
                </a:lnTo>
                <a:lnTo>
                  <a:pt x="1761767" y="139414"/>
                </a:lnTo>
                <a:lnTo>
                  <a:pt x="1791388" y="142395"/>
                </a:lnTo>
                <a:lnTo>
                  <a:pt x="1821486" y="143720"/>
                </a:lnTo>
                <a:lnTo>
                  <a:pt x="1849538" y="144309"/>
                </a:lnTo>
                <a:lnTo>
                  <a:pt x="1876964" y="145417"/>
                </a:lnTo>
                <a:lnTo>
                  <a:pt x="1906085" y="148732"/>
                </a:lnTo>
                <a:lnTo>
                  <a:pt x="1933704" y="150770"/>
                </a:lnTo>
                <a:lnTo>
                  <a:pt x="1960937" y="151676"/>
                </a:lnTo>
                <a:lnTo>
                  <a:pt x="1989975" y="152078"/>
                </a:lnTo>
                <a:lnTo>
                  <a:pt x="2017555" y="152257"/>
                </a:lnTo>
                <a:lnTo>
                  <a:pt x="2044771" y="152336"/>
                </a:lnTo>
                <a:lnTo>
                  <a:pt x="2073800" y="152372"/>
                </a:lnTo>
                <a:lnTo>
                  <a:pt x="2101378" y="150130"/>
                </a:lnTo>
                <a:lnTo>
                  <a:pt x="2128592" y="147158"/>
                </a:lnTo>
                <a:lnTo>
                  <a:pt x="2157621" y="145837"/>
                </a:lnTo>
                <a:lnTo>
                  <a:pt x="2185198" y="145249"/>
                </a:lnTo>
                <a:lnTo>
                  <a:pt x="2211566" y="144989"/>
                </a:lnTo>
                <a:lnTo>
                  <a:pt x="2237395" y="144873"/>
                </a:lnTo>
                <a:lnTo>
                  <a:pt x="2262987" y="144821"/>
                </a:lnTo>
                <a:lnTo>
                  <a:pt x="2288473" y="144798"/>
                </a:lnTo>
                <a:lnTo>
                  <a:pt x="2313910" y="144788"/>
                </a:lnTo>
                <a:lnTo>
                  <a:pt x="2339326" y="144784"/>
                </a:lnTo>
                <a:lnTo>
                  <a:pt x="2364734" y="144781"/>
                </a:lnTo>
                <a:lnTo>
                  <a:pt x="2401992" y="144781"/>
                </a:lnTo>
                <a:lnTo>
                  <a:pt x="2435702" y="144780"/>
                </a:lnTo>
                <a:lnTo>
                  <a:pt x="2472125" y="143933"/>
                </a:lnTo>
                <a:lnTo>
                  <a:pt x="2509729" y="139544"/>
                </a:lnTo>
                <a:lnTo>
                  <a:pt x="2546835" y="137866"/>
                </a:lnTo>
                <a:lnTo>
                  <a:pt x="2580502" y="137369"/>
                </a:lnTo>
                <a:lnTo>
                  <a:pt x="2616064" y="138069"/>
                </a:lnTo>
                <a:lnTo>
                  <a:pt x="2648428" y="142415"/>
                </a:lnTo>
                <a:lnTo>
                  <a:pt x="2680312" y="144079"/>
                </a:lnTo>
                <a:lnTo>
                  <a:pt x="2714500" y="144572"/>
                </a:lnTo>
                <a:lnTo>
                  <a:pt x="2749666" y="144739"/>
                </a:lnTo>
                <a:lnTo>
                  <a:pt x="2771080" y="147025"/>
                </a:lnTo>
                <a:lnTo>
                  <a:pt x="2803975" y="157776"/>
                </a:lnTo>
                <a:lnTo>
                  <a:pt x="2833812" y="169246"/>
                </a:lnTo>
                <a:lnTo>
                  <a:pt x="2836628" y="171251"/>
                </a:lnTo>
                <a:lnTo>
                  <a:pt x="2839757" y="175736"/>
                </a:lnTo>
                <a:lnTo>
                  <a:pt x="2841519" y="183021"/>
                </a:lnTo>
                <a:lnTo>
                  <a:pt x="2842260" y="19050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Shape-5">
            <a:extLst>
              <a:ext uri="{FF2B5EF4-FFF2-40B4-BE49-F238E27FC236}">
                <a16:creationId xmlns:a16="http://schemas.microsoft.com/office/drawing/2014/main" id="{43201A17-1D12-42BE-B6A1-2273DF766D86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040380" y="4480560"/>
            <a:ext cx="2148841" cy="91162"/>
          </a:xfrm>
          <a:custGeom>
            <a:avLst/>
            <a:gdLst/>
            <a:ahLst/>
            <a:cxnLst/>
            <a:rect l="0" t="0" r="0" b="0"/>
            <a:pathLst>
              <a:path w="2148841" h="91162">
                <a:moveTo>
                  <a:pt x="2148840" y="0"/>
                </a:moveTo>
                <a:lnTo>
                  <a:pt x="2148840" y="0"/>
                </a:lnTo>
                <a:lnTo>
                  <a:pt x="2129759" y="847"/>
                </a:lnTo>
                <a:lnTo>
                  <a:pt x="2105968" y="6031"/>
                </a:lnTo>
                <a:lnTo>
                  <a:pt x="2069158" y="11351"/>
                </a:lnTo>
                <a:lnTo>
                  <a:pt x="2039341" y="14088"/>
                </a:lnTo>
                <a:lnTo>
                  <a:pt x="2009057" y="18944"/>
                </a:lnTo>
                <a:lnTo>
                  <a:pt x="1978636" y="21700"/>
                </a:lnTo>
                <a:lnTo>
                  <a:pt x="1944127" y="22516"/>
                </a:lnTo>
                <a:lnTo>
                  <a:pt x="1911138" y="26804"/>
                </a:lnTo>
                <a:lnTo>
                  <a:pt x="1879913" y="29390"/>
                </a:lnTo>
                <a:lnTo>
                  <a:pt x="1843412" y="35501"/>
                </a:lnTo>
                <a:lnTo>
                  <a:pt x="1810175" y="38177"/>
                </a:lnTo>
                <a:lnTo>
                  <a:pt x="1778502" y="43956"/>
                </a:lnTo>
                <a:lnTo>
                  <a:pt x="1747669" y="51030"/>
                </a:lnTo>
                <a:lnTo>
                  <a:pt x="1716238" y="58488"/>
                </a:lnTo>
                <a:lnTo>
                  <a:pt x="1681336" y="66060"/>
                </a:lnTo>
                <a:lnTo>
                  <a:pt x="1648323" y="72819"/>
                </a:lnTo>
                <a:lnTo>
                  <a:pt x="1612107" y="76045"/>
                </a:lnTo>
                <a:lnTo>
                  <a:pt x="1574565" y="81986"/>
                </a:lnTo>
                <a:lnTo>
                  <a:pt x="1537477" y="88263"/>
                </a:lnTo>
                <a:lnTo>
                  <a:pt x="1503816" y="90499"/>
                </a:lnTo>
                <a:lnTo>
                  <a:pt x="1468255" y="91161"/>
                </a:lnTo>
                <a:lnTo>
                  <a:pt x="1436739" y="90511"/>
                </a:lnTo>
                <a:lnTo>
                  <a:pt x="1400648" y="83135"/>
                </a:lnTo>
                <a:lnTo>
                  <a:pt x="1371176" y="75998"/>
                </a:lnTo>
                <a:lnTo>
                  <a:pt x="1340995" y="68519"/>
                </a:lnTo>
                <a:lnTo>
                  <a:pt x="1310602" y="60943"/>
                </a:lnTo>
                <a:lnTo>
                  <a:pt x="1280149" y="55593"/>
                </a:lnTo>
                <a:lnTo>
                  <a:pt x="1247420" y="51749"/>
                </a:lnTo>
                <a:lnTo>
                  <a:pt x="1213168" y="45249"/>
                </a:lnTo>
                <a:lnTo>
                  <a:pt x="1179312" y="40218"/>
                </a:lnTo>
                <a:lnTo>
                  <a:pt x="1144728" y="36470"/>
                </a:lnTo>
                <a:lnTo>
                  <a:pt x="1110774" y="29997"/>
                </a:lnTo>
                <a:lnTo>
                  <a:pt x="1076160" y="24975"/>
                </a:lnTo>
                <a:lnTo>
                  <a:pt x="1044455" y="21229"/>
                </a:lnTo>
                <a:lnTo>
                  <a:pt x="1009098" y="17015"/>
                </a:lnTo>
                <a:lnTo>
                  <a:pt x="981888" y="16029"/>
                </a:lnTo>
                <a:lnTo>
                  <a:pt x="955684" y="15590"/>
                </a:lnTo>
                <a:lnTo>
                  <a:pt x="929926" y="13138"/>
                </a:lnTo>
                <a:lnTo>
                  <a:pt x="904367" y="10919"/>
                </a:lnTo>
                <a:lnTo>
                  <a:pt x="878896" y="12755"/>
                </a:lnTo>
                <a:lnTo>
                  <a:pt x="851207" y="14136"/>
                </a:lnTo>
                <a:lnTo>
                  <a:pt x="821968" y="15595"/>
                </a:lnTo>
                <a:lnTo>
                  <a:pt x="792039" y="19067"/>
                </a:lnTo>
                <a:lnTo>
                  <a:pt x="761804" y="21175"/>
                </a:lnTo>
                <a:lnTo>
                  <a:pt x="730586" y="22957"/>
                </a:lnTo>
                <a:lnTo>
                  <a:pt x="696957" y="26573"/>
                </a:lnTo>
                <a:lnTo>
                  <a:pt x="664512" y="28744"/>
                </a:lnTo>
                <a:lnTo>
                  <a:pt x="632312" y="30555"/>
                </a:lnTo>
                <a:lnTo>
                  <a:pt x="598245" y="34182"/>
                </a:lnTo>
                <a:lnTo>
                  <a:pt x="563349" y="36358"/>
                </a:lnTo>
                <a:lnTo>
                  <a:pt x="527238" y="37326"/>
                </a:lnTo>
                <a:lnTo>
                  <a:pt x="508125" y="37584"/>
                </a:lnTo>
                <a:lnTo>
                  <a:pt x="488610" y="37756"/>
                </a:lnTo>
                <a:lnTo>
                  <a:pt x="468827" y="37871"/>
                </a:lnTo>
                <a:lnTo>
                  <a:pt x="448865" y="37947"/>
                </a:lnTo>
                <a:lnTo>
                  <a:pt x="428783" y="37998"/>
                </a:lnTo>
                <a:lnTo>
                  <a:pt x="408622" y="38032"/>
                </a:lnTo>
                <a:lnTo>
                  <a:pt x="388408" y="38055"/>
                </a:lnTo>
                <a:lnTo>
                  <a:pt x="368159" y="38070"/>
                </a:lnTo>
                <a:lnTo>
                  <a:pt x="347039" y="38080"/>
                </a:lnTo>
                <a:lnTo>
                  <a:pt x="325340" y="38087"/>
                </a:lnTo>
                <a:lnTo>
                  <a:pt x="303253" y="38091"/>
                </a:lnTo>
                <a:lnTo>
                  <a:pt x="281755" y="38094"/>
                </a:lnTo>
                <a:lnTo>
                  <a:pt x="260651" y="38096"/>
                </a:lnTo>
                <a:lnTo>
                  <a:pt x="239807" y="38098"/>
                </a:lnTo>
                <a:lnTo>
                  <a:pt x="218291" y="38099"/>
                </a:lnTo>
                <a:lnTo>
                  <a:pt x="196328" y="38099"/>
                </a:lnTo>
                <a:lnTo>
                  <a:pt x="174065" y="38099"/>
                </a:lnTo>
                <a:lnTo>
                  <a:pt x="152450" y="38099"/>
                </a:lnTo>
                <a:lnTo>
                  <a:pt x="131267" y="38100"/>
                </a:lnTo>
                <a:lnTo>
                  <a:pt x="110371" y="38100"/>
                </a:lnTo>
                <a:lnTo>
                  <a:pt x="73607" y="35842"/>
                </a:lnTo>
                <a:lnTo>
                  <a:pt x="42874" y="32864"/>
                </a:lnTo>
                <a:lnTo>
                  <a:pt x="0" y="3048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447800" y="1524000"/>
            <a:ext cx="7467600" cy="4648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700" dirty="0"/>
              <a:t>Show your product being used</a:t>
            </a:r>
          </a:p>
          <a:p>
            <a:pPr lvl="1"/>
            <a:r>
              <a:rPr lang="en-US" sz="1800" dirty="0"/>
              <a:t>can call attention to several features of a product that a short commercial spot can’t – shows how used</a:t>
            </a:r>
          </a:p>
          <a:p>
            <a:pPr lvl="1"/>
            <a:r>
              <a:rPr lang="en-US" sz="1800" dirty="0"/>
              <a:t>Doesn’t look like a commercial – “Stealth advertising”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Hundreds of new television stations - no telling what your target market is watching or channel</a:t>
            </a:r>
          </a:p>
          <a:p>
            <a:pPr lvl="1"/>
            <a:r>
              <a:rPr lang="en-US" sz="1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Advertising dollars are often wasted on expensive commercials that are used to reach millions – 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2400" dirty="0"/>
              <a:t>The popularity of TiVo and similar digital video recorders allows viewers to skip the commercials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Product Placement?</a:t>
            </a:r>
          </a:p>
        </p:txBody>
      </p:sp>
      <p:grpSp>
        <p:nvGrpSpPr>
          <p:cNvPr id="6" name="SMARTInkShape-Group6">
            <a:extLst>
              <a:ext uri="{FF2B5EF4-FFF2-40B4-BE49-F238E27FC236}">
                <a16:creationId xmlns:a16="http://schemas.microsoft.com/office/drawing/2014/main" id="{5AC525E3-09FF-4D07-B565-86C04829A754}"/>
              </a:ext>
            </a:extLst>
          </p:cNvPr>
          <p:cNvGrpSpPr/>
          <p:nvPr/>
        </p:nvGrpSpPr>
        <p:grpSpPr>
          <a:xfrm>
            <a:off x="3886200" y="3293400"/>
            <a:ext cx="2903221" cy="127981"/>
            <a:chOff x="3886200" y="3293400"/>
            <a:chExt cx="2903221" cy="127981"/>
          </a:xfrm>
        </p:grpSpPr>
        <p:sp>
          <p:nvSpPr>
            <p:cNvPr id="4" name="SMARTInkShape-6">
              <a:extLst>
                <a:ext uri="{FF2B5EF4-FFF2-40B4-BE49-F238E27FC236}">
                  <a16:creationId xmlns:a16="http://schemas.microsoft.com/office/drawing/2014/main" id="{A8D8D86A-DE5F-484E-A184-BFE380B89E02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>
            <a:xfrm>
              <a:off x="5173980" y="3293400"/>
              <a:ext cx="1615441" cy="44161"/>
            </a:xfrm>
            <a:custGeom>
              <a:avLst/>
              <a:gdLst/>
              <a:ahLst/>
              <a:cxnLst/>
              <a:rect l="0" t="0" r="0" b="0"/>
              <a:pathLst>
                <a:path w="1615441" h="44161">
                  <a:moveTo>
                    <a:pt x="0" y="44160"/>
                  </a:moveTo>
                  <a:lnTo>
                    <a:pt x="0" y="44160"/>
                  </a:lnTo>
                  <a:lnTo>
                    <a:pt x="33465" y="44160"/>
                  </a:lnTo>
                  <a:lnTo>
                    <a:pt x="64583" y="44160"/>
                  </a:lnTo>
                  <a:lnTo>
                    <a:pt x="98020" y="41902"/>
                  </a:lnTo>
                  <a:lnTo>
                    <a:pt x="133380" y="37599"/>
                  </a:lnTo>
                  <a:lnTo>
                    <a:pt x="162945" y="32809"/>
                  </a:lnTo>
                  <a:lnTo>
                    <a:pt x="198039" y="29688"/>
                  </a:lnTo>
                  <a:lnTo>
                    <a:pt x="234448" y="29072"/>
                  </a:lnTo>
                  <a:lnTo>
                    <a:pt x="270395" y="28950"/>
                  </a:lnTo>
                  <a:lnTo>
                    <a:pt x="300062" y="28929"/>
                  </a:lnTo>
                  <a:lnTo>
                    <a:pt x="334346" y="24877"/>
                  </a:lnTo>
                  <a:lnTo>
                    <a:pt x="367271" y="22360"/>
                  </a:lnTo>
                  <a:lnTo>
                    <a:pt x="402520" y="21614"/>
                  </a:lnTo>
                  <a:lnTo>
                    <a:pt x="439775" y="21393"/>
                  </a:lnTo>
                  <a:lnTo>
                    <a:pt x="477625" y="17282"/>
                  </a:lnTo>
                  <a:lnTo>
                    <a:pt x="515651" y="14747"/>
                  </a:lnTo>
                  <a:lnTo>
                    <a:pt x="553729" y="13996"/>
                  </a:lnTo>
                  <a:lnTo>
                    <a:pt x="591822" y="13774"/>
                  </a:lnTo>
                  <a:lnTo>
                    <a:pt x="629920" y="13708"/>
                  </a:lnTo>
                  <a:lnTo>
                    <a:pt x="668020" y="13688"/>
                  </a:lnTo>
                  <a:lnTo>
                    <a:pt x="706120" y="13682"/>
                  </a:lnTo>
                  <a:lnTo>
                    <a:pt x="740175" y="17726"/>
                  </a:lnTo>
                  <a:lnTo>
                    <a:pt x="775760" y="20242"/>
                  </a:lnTo>
                  <a:lnTo>
                    <a:pt x="813114" y="20986"/>
                  </a:lnTo>
                  <a:lnTo>
                    <a:pt x="846947" y="21207"/>
                  </a:lnTo>
                  <a:lnTo>
                    <a:pt x="882467" y="21272"/>
                  </a:lnTo>
                  <a:lnTo>
                    <a:pt x="919802" y="21291"/>
                  </a:lnTo>
                  <a:lnTo>
                    <a:pt x="957675" y="21297"/>
                  </a:lnTo>
                  <a:lnTo>
                    <a:pt x="991663" y="21300"/>
                  </a:lnTo>
                  <a:lnTo>
                    <a:pt x="1027228" y="21300"/>
                  </a:lnTo>
                  <a:lnTo>
                    <a:pt x="1054292" y="21300"/>
                  </a:lnTo>
                  <a:lnTo>
                    <a:pt x="1082407" y="21300"/>
                  </a:lnTo>
                  <a:lnTo>
                    <a:pt x="1109014" y="21300"/>
                  </a:lnTo>
                  <a:lnTo>
                    <a:pt x="1134951" y="19042"/>
                  </a:lnTo>
                  <a:lnTo>
                    <a:pt x="1161436" y="15216"/>
                  </a:lnTo>
                  <a:lnTo>
                    <a:pt x="1190140" y="10694"/>
                  </a:lnTo>
                  <a:lnTo>
                    <a:pt x="1217574" y="8120"/>
                  </a:lnTo>
                  <a:lnTo>
                    <a:pt x="1244724" y="6975"/>
                  </a:lnTo>
                  <a:lnTo>
                    <a:pt x="1273724" y="6466"/>
                  </a:lnTo>
                  <a:lnTo>
                    <a:pt x="1303546" y="6241"/>
                  </a:lnTo>
                  <a:lnTo>
                    <a:pt x="1332887" y="5294"/>
                  </a:lnTo>
                  <a:lnTo>
                    <a:pt x="1360039" y="2050"/>
                  </a:lnTo>
                  <a:lnTo>
                    <a:pt x="1386217" y="45"/>
                  </a:lnTo>
                  <a:lnTo>
                    <a:pt x="1411963" y="0"/>
                  </a:lnTo>
                  <a:lnTo>
                    <a:pt x="1449411" y="3888"/>
                  </a:lnTo>
                  <a:lnTo>
                    <a:pt x="1482332" y="6263"/>
                  </a:lnTo>
                  <a:lnTo>
                    <a:pt x="1513536" y="11106"/>
                  </a:lnTo>
                  <a:lnTo>
                    <a:pt x="1544230" y="13764"/>
                  </a:lnTo>
                  <a:lnTo>
                    <a:pt x="1573927" y="18691"/>
                  </a:lnTo>
                  <a:lnTo>
                    <a:pt x="1602630" y="23042"/>
                  </a:lnTo>
                  <a:lnTo>
                    <a:pt x="1615440" y="2892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Shape-7">
              <a:extLst>
                <a:ext uri="{FF2B5EF4-FFF2-40B4-BE49-F238E27FC236}">
                  <a16:creationId xmlns:a16="http://schemas.microsoft.com/office/drawing/2014/main" id="{FB95DF62-704E-40AB-8F1D-B24D3458B90E}"/>
                </a:ext>
              </a:extLst>
            </p:cNvPr>
            <p:cNvSpPr/>
            <p:nvPr>
              <p:custDataLst>
                <p:tags r:id="rId4"/>
              </p:custDataLst>
            </p:nvPr>
          </p:nvSpPr>
          <p:spPr>
            <a:xfrm>
              <a:off x="3886200" y="3337560"/>
              <a:ext cx="1882141" cy="83821"/>
            </a:xfrm>
            <a:custGeom>
              <a:avLst/>
              <a:gdLst/>
              <a:ahLst/>
              <a:cxnLst/>
              <a:rect l="0" t="0" r="0" b="0"/>
              <a:pathLst>
                <a:path w="1882141" h="83821">
                  <a:moveTo>
                    <a:pt x="0" y="0"/>
                  </a:moveTo>
                  <a:lnTo>
                    <a:pt x="0" y="0"/>
                  </a:lnTo>
                  <a:lnTo>
                    <a:pt x="0" y="6561"/>
                  </a:lnTo>
                  <a:lnTo>
                    <a:pt x="846" y="6914"/>
                  </a:lnTo>
                  <a:lnTo>
                    <a:pt x="20555" y="8461"/>
                  </a:lnTo>
                  <a:lnTo>
                    <a:pt x="30526" y="13650"/>
                  </a:lnTo>
                  <a:lnTo>
                    <a:pt x="51755" y="17358"/>
                  </a:lnTo>
                  <a:lnTo>
                    <a:pt x="57716" y="20414"/>
                  </a:lnTo>
                  <a:lnTo>
                    <a:pt x="65831" y="22982"/>
                  </a:lnTo>
                  <a:lnTo>
                    <a:pt x="74445" y="27882"/>
                  </a:lnTo>
                  <a:lnTo>
                    <a:pt x="111689" y="31259"/>
                  </a:lnTo>
                  <a:lnTo>
                    <a:pt x="134945" y="37032"/>
                  </a:lnTo>
                  <a:lnTo>
                    <a:pt x="170199" y="38037"/>
                  </a:lnTo>
                  <a:lnTo>
                    <a:pt x="207999" y="38096"/>
                  </a:lnTo>
                  <a:lnTo>
                    <a:pt x="244138" y="38099"/>
                  </a:lnTo>
                  <a:lnTo>
                    <a:pt x="281979" y="38100"/>
                  </a:lnTo>
                  <a:lnTo>
                    <a:pt x="320046" y="32069"/>
                  </a:lnTo>
                  <a:lnTo>
                    <a:pt x="358141" y="30690"/>
                  </a:lnTo>
                  <a:lnTo>
                    <a:pt x="396240" y="30508"/>
                  </a:lnTo>
                  <a:lnTo>
                    <a:pt x="430567" y="30484"/>
                  </a:lnTo>
                  <a:lnTo>
                    <a:pt x="466706" y="30481"/>
                  </a:lnTo>
                  <a:lnTo>
                    <a:pt x="495672" y="32738"/>
                  </a:lnTo>
                  <a:lnTo>
                    <a:pt x="525854" y="37041"/>
                  </a:lnTo>
                  <a:lnTo>
                    <a:pt x="561511" y="37044"/>
                  </a:lnTo>
                  <a:lnTo>
                    <a:pt x="593892" y="32027"/>
                  </a:lnTo>
                  <a:lnTo>
                    <a:pt x="624748" y="30786"/>
                  </a:lnTo>
                  <a:lnTo>
                    <a:pt x="660538" y="30540"/>
                  </a:lnTo>
                  <a:lnTo>
                    <a:pt x="692945" y="30492"/>
                  </a:lnTo>
                  <a:lnTo>
                    <a:pt x="727851" y="30482"/>
                  </a:lnTo>
                  <a:lnTo>
                    <a:pt x="762122" y="30481"/>
                  </a:lnTo>
                  <a:lnTo>
                    <a:pt x="798368" y="30480"/>
                  </a:lnTo>
                  <a:lnTo>
                    <a:pt x="834283" y="30480"/>
                  </a:lnTo>
                  <a:lnTo>
                    <a:pt x="863944" y="30480"/>
                  </a:lnTo>
                  <a:lnTo>
                    <a:pt x="899071" y="30480"/>
                  </a:lnTo>
                  <a:lnTo>
                    <a:pt x="935487" y="30480"/>
                  </a:lnTo>
                  <a:lnTo>
                    <a:pt x="959594" y="32738"/>
                  </a:lnTo>
                  <a:lnTo>
                    <a:pt x="994541" y="37041"/>
                  </a:lnTo>
                  <a:lnTo>
                    <a:pt x="1028820" y="38737"/>
                  </a:lnTo>
                  <a:lnTo>
                    <a:pt x="1065068" y="44090"/>
                  </a:lnTo>
                  <a:lnTo>
                    <a:pt x="1096938" y="49443"/>
                  </a:lnTo>
                  <a:lnTo>
                    <a:pt x="1132930" y="53417"/>
                  </a:lnTo>
                  <a:lnTo>
                    <a:pt x="1165376" y="59219"/>
                  </a:lnTo>
                  <a:lnTo>
                    <a:pt x="1196244" y="64661"/>
                  </a:lnTo>
                  <a:lnTo>
                    <a:pt x="1232038" y="67806"/>
                  </a:lnTo>
                  <a:lnTo>
                    <a:pt x="1266704" y="68427"/>
                  </a:lnTo>
                  <a:lnTo>
                    <a:pt x="1301867" y="68550"/>
                  </a:lnTo>
                  <a:lnTo>
                    <a:pt x="1339356" y="68574"/>
                  </a:lnTo>
                  <a:lnTo>
                    <a:pt x="1377116" y="68579"/>
                  </a:lnTo>
                  <a:lnTo>
                    <a:pt x="1413329" y="64535"/>
                  </a:lnTo>
                  <a:lnTo>
                    <a:pt x="1443043" y="62019"/>
                  </a:lnTo>
                  <a:lnTo>
                    <a:pt x="1473296" y="61274"/>
                  </a:lnTo>
                  <a:lnTo>
                    <a:pt x="1503709" y="57008"/>
                  </a:lnTo>
                  <a:lnTo>
                    <a:pt x="1534168" y="54426"/>
                  </a:lnTo>
                  <a:lnTo>
                    <a:pt x="1564642" y="53662"/>
                  </a:lnTo>
                  <a:lnTo>
                    <a:pt x="1595121" y="49390"/>
                  </a:lnTo>
                  <a:lnTo>
                    <a:pt x="1625600" y="46807"/>
                  </a:lnTo>
                  <a:lnTo>
                    <a:pt x="1656080" y="46042"/>
                  </a:lnTo>
                  <a:lnTo>
                    <a:pt x="1691483" y="46630"/>
                  </a:lnTo>
                  <a:lnTo>
                    <a:pt x="1727953" y="51764"/>
                  </a:lnTo>
                  <a:lnTo>
                    <a:pt x="1759867" y="53029"/>
                  </a:lnTo>
                  <a:lnTo>
                    <a:pt x="1790630" y="54125"/>
                  </a:lnTo>
                  <a:lnTo>
                    <a:pt x="1824746" y="63937"/>
                  </a:lnTo>
                  <a:lnTo>
                    <a:pt x="1851461" y="74000"/>
                  </a:lnTo>
                  <a:lnTo>
                    <a:pt x="1866841" y="77806"/>
                  </a:lnTo>
                  <a:lnTo>
                    <a:pt x="1882140" y="83820"/>
                  </a:lnTo>
                </a:path>
              </a:pathLst>
            </a:custGeom>
            <a:ln w="19050">
              <a:solidFill>
                <a:srgbClr val="00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SMARTInkShape-8">
            <a:extLst>
              <a:ext uri="{FF2B5EF4-FFF2-40B4-BE49-F238E27FC236}">
                <a16:creationId xmlns:a16="http://schemas.microsoft.com/office/drawing/2014/main" id="{4D0D44C5-1B1A-4180-BB05-AD930EDB012D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67300" y="1935480"/>
            <a:ext cx="1508761" cy="51711"/>
          </a:xfrm>
          <a:custGeom>
            <a:avLst/>
            <a:gdLst/>
            <a:ahLst/>
            <a:cxnLst/>
            <a:rect l="0" t="0" r="0" b="0"/>
            <a:pathLst>
              <a:path w="1508761" h="51711">
                <a:moveTo>
                  <a:pt x="0" y="0"/>
                </a:moveTo>
                <a:lnTo>
                  <a:pt x="0" y="0"/>
                </a:lnTo>
                <a:lnTo>
                  <a:pt x="0" y="4045"/>
                </a:lnTo>
                <a:lnTo>
                  <a:pt x="846" y="5237"/>
                </a:lnTo>
                <a:lnTo>
                  <a:pt x="2257" y="6031"/>
                </a:lnTo>
                <a:lnTo>
                  <a:pt x="10606" y="7306"/>
                </a:lnTo>
                <a:lnTo>
                  <a:pt x="46200" y="7602"/>
                </a:lnTo>
                <a:lnTo>
                  <a:pt x="83699" y="7619"/>
                </a:lnTo>
                <a:lnTo>
                  <a:pt x="93926" y="8466"/>
                </a:lnTo>
                <a:lnTo>
                  <a:pt x="129692" y="15380"/>
                </a:lnTo>
                <a:lnTo>
                  <a:pt x="165255" y="21708"/>
                </a:lnTo>
                <a:lnTo>
                  <a:pt x="197649" y="22633"/>
                </a:lnTo>
                <a:lnTo>
                  <a:pt x="230764" y="25073"/>
                </a:lnTo>
                <a:lnTo>
                  <a:pt x="259722" y="28878"/>
                </a:lnTo>
                <a:lnTo>
                  <a:pt x="292008" y="30005"/>
                </a:lnTo>
                <a:lnTo>
                  <a:pt x="328385" y="32597"/>
                </a:lnTo>
                <a:lnTo>
                  <a:pt x="363717" y="36469"/>
                </a:lnTo>
                <a:lnTo>
                  <a:pt x="397892" y="37617"/>
                </a:lnTo>
                <a:lnTo>
                  <a:pt x="434829" y="37957"/>
                </a:lnTo>
                <a:lnTo>
                  <a:pt x="470327" y="38058"/>
                </a:lnTo>
                <a:lnTo>
                  <a:pt x="504552" y="38088"/>
                </a:lnTo>
                <a:lnTo>
                  <a:pt x="541503" y="40354"/>
                </a:lnTo>
                <a:lnTo>
                  <a:pt x="579263" y="44130"/>
                </a:lnTo>
                <a:lnTo>
                  <a:pt x="617263" y="45249"/>
                </a:lnTo>
                <a:lnTo>
                  <a:pt x="655333" y="47838"/>
                </a:lnTo>
                <a:lnTo>
                  <a:pt x="693424" y="51710"/>
                </a:lnTo>
                <a:lnTo>
                  <a:pt x="731521" y="50599"/>
                </a:lnTo>
                <a:lnTo>
                  <a:pt x="757767" y="47888"/>
                </a:lnTo>
                <a:lnTo>
                  <a:pt x="786365" y="46684"/>
                </a:lnTo>
                <a:lnTo>
                  <a:pt x="816009" y="46148"/>
                </a:lnTo>
                <a:lnTo>
                  <a:pt x="846963" y="45910"/>
                </a:lnTo>
                <a:lnTo>
                  <a:pt x="880477" y="45805"/>
                </a:lnTo>
                <a:lnTo>
                  <a:pt x="912870" y="43500"/>
                </a:lnTo>
                <a:lnTo>
                  <a:pt x="945047" y="40500"/>
                </a:lnTo>
                <a:lnTo>
                  <a:pt x="979103" y="39167"/>
                </a:lnTo>
                <a:lnTo>
                  <a:pt x="1011737" y="38574"/>
                </a:lnTo>
                <a:lnTo>
                  <a:pt x="1044021" y="37464"/>
                </a:lnTo>
                <a:lnTo>
                  <a:pt x="1078125" y="34148"/>
                </a:lnTo>
                <a:lnTo>
                  <a:pt x="1110780" y="32110"/>
                </a:lnTo>
                <a:lnTo>
                  <a:pt x="1143073" y="31205"/>
                </a:lnTo>
                <a:lnTo>
                  <a:pt x="1177182" y="30802"/>
                </a:lnTo>
                <a:lnTo>
                  <a:pt x="1209839" y="28365"/>
                </a:lnTo>
                <a:lnTo>
                  <a:pt x="1242132" y="25307"/>
                </a:lnTo>
                <a:lnTo>
                  <a:pt x="1276242" y="23947"/>
                </a:lnTo>
                <a:lnTo>
                  <a:pt x="1308898" y="23343"/>
                </a:lnTo>
                <a:lnTo>
                  <a:pt x="1341193" y="23075"/>
                </a:lnTo>
                <a:lnTo>
                  <a:pt x="1375302" y="22955"/>
                </a:lnTo>
                <a:lnTo>
                  <a:pt x="1407959" y="22902"/>
                </a:lnTo>
                <a:lnTo>
                  <a:pt x="1437713" y="22879"/>
                </a:lnTo>
                <a:lnTo>
                  <a:pt x="1472658" y="22866"/>
                </a:lnTo>
                <a:lnTo>
                  <a:pt x="1508760" y="22860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ARTInkShape-9">
            <a:extLst>
              <a:ext uri="{FF2B5EF4-FFF2-40B4-BE49-F238E27FC236}">
                <a16:creationId xmlns:a16="http://schemas.microsoft.com/office/drawing/2014/main" id="{90587828-D5CA-4E90-B188-F4CA9BE3FE8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4594861" y="4770122"/>
            <a:ext cx="3040380" cy="121919"/>
          </a:xfrm>
          <a:custGeom>
            <a:avLst/>
            <a:gdLst/>
            <a:ahLst/>
            <a:cxnLst/>
            <a:rect l="0" t="0" r="0" b="0"/>
            <a:pathLst>
              <a:path w="3040380" h="121919">
                <a:moveTo>
                  <a:pt x="502919" y="7618"/>
                </a:moveTo>
                <a:lnTo>
                  <a:pt x="502919" y="7618"/>
                </a:lnTo>
                <a:lnTo>
                  <a:pt x="496358" y="1058"/>
                </a:lnTo>
                <a:lnTo>
                  <a:pt x="491568" y="312"/>
                </a:lnTo>
                <a:lnTo>
                  <a:pt x="455488" y="0"/>
                </a:lnTo>
                <a:lnTo>
                  <a:pt x="449947" y="2257"/>
                </a:lnTo>
                <a:lnTo>
                  <a:pt x="444663" y="5235"/>
                </a:lnTo>
                <a:lnTo>
                  <a:pt x="434371" y="7148"/>
                </a:lnTo>
                <a:lnTo>
                  <a:pt x="422213" y="9737"/>
                </a:lnTo>
                <a:lnTo>
                  <a:pt x="407040" y="15865"/>
                </a:lnTo>
                <a:lnTo>
                  <a:pt x="399346" y="19750"/>
                </a:lnTo>
                <a:lnTo>
                  <a:pt x="365644" y="30965"/>
                </a:lnTo>
                <a:lnTo>
                  <a:pt x="355547" y="34928"/>
                </a:lnTo>
                <a:lnTo>
                  <a:pt x="320036" y="37912"/>
                </a:lnTo>
                <a:lnTo>
                  <a:pt x="284479" y="38087"/>
                </a:lnTo>
                <a:lnTo>
                  <a:pt x="248072" y="38097"/>
                </a:lnTo>
                <a:lnTo>
                  <a:pt x="211525" y="38098"/>
                </a:lnTo>
                <a:lnTo>
                  <a:pt x="180401" y="38944"/>
                </a:lnTo>
                <a:lnTo>
                  <a:pt x="144783" y="45248"/>
                </a:lnTo>
                <a:lnTo>
                  <a:pt x="109376" y="45699"/>
                </a:lnTo>
                <a:lnTo>
                  <a:pt x="72060" y="45717"/>
                </a:lnTo>
                <a:lnTo>
                  <a:pt x="35409" y="45718"/>
                </a:lnTo>
                <a:lnTo>
                  <a:pt x="0" y="45718"/>
                </a:lnTo>
                <a:lnTo>
                  <a:pt x="6559" y="52278"/>
                </a:lnTo>
                <a:lnTo>
                  <a:pt x="11350" y="53024"/>
                </a:lnTo>
                <a:lnTo>
                  <a:pt x="12647" y="53975"/>
                </a:lnTo>
                <a:lnTo>
                  <a:pt x="14087" y="57290"/>
                </a:lnTo>
                <a:lnTo>
                  <a:pt x="15318" y="58513"/>
                </a:lnTo>
                <a:lnTo>
                  <a:pt x="18943" y="59871"/>
                </a:lnTo>
                <a:lnTo>
                  <a:pt x="32890" y="63073"/>
                </a:lnTo>
                <a:lnTo>
                  <a:pt x="44176" y="66947"/>
                </a:lnTo>
                <a:lnTo>
                  <a:pt x="81402" y="68559"/>
                </a:lnTo>
                <a:lnTo>
                  <a:pt x="117614" y="69424"/>
                </a:lnTo>
                <a:lnTo>
                  <a:pt x="142150" y="75491"/>
                </a:lnTo>
                <a:lnTo>
                  <a:pt x="175631" y="76136"/>
                </a:lnTo>
                <a:lnTo>
                  <a:pt x="208089" y="77039"/>
                </a:lnTo>
                <a:lnTo>
                  <a:pt x="243979" y="83112"/>
                </a:lnTo>
                <a:lnTo>
                  <a:pt x="281885" y="83755"/>
                </a:lnTo>
                <a:lnTo>
                  <a:pt x="313582" y="83810"/>
                </a:lnTo>
                <a:lnTo>
                  <a:pt x="350673" y="83817"/>
                </a:lnTo>
                <a:lnTo>
                  <a:pt x="388639" y="83818"/>
                </a:lnTo>
                <a:lnTo>
                  <a:pt x="426721" y="83818"/>
                </a:lnTo>
                <a:lnTo>
                  <a:pt x="458788" y="89849"/>
                </a:lnTo>
                <a:lnTo>
                  <a:pt x="492038" y="91124"/>
                </a:lnTo>
                <a:lnTo>
                  <a:pt x="529328" y="91345"/>
                </a:lnTo>
                <a:lnTo>
                  <a:pt x="560415" y="91411"/>
                </a:lnTo>
                <a:lnTo>
                  <a:pt x="594521" y="91432"/>
                </a:lnTo>
                <a:lnTo>
                  <a:pt x="628477" y="91437"/>
                </a:lnTo>
                <a:lnTo>
                  <a:pt x="648777" y="93696"/>
                </a:lnTo>
                <a:lnTo>
                  <a:pt x="685941" y="98351"/>
                </a:lnTo>
                <a:lnTo>
                  <a:pt x="723918" y="103010"/>
                </a:lnTo>
                <a:lnTo>
                  <a:pt x="759620" y="105954"/>
                </a:lnTo>
                <a:lnTo>
                  <a:pt x="792009" y="108793"/>
                </a:lnTo>
                <a:lnTo>
                  <a:pt x="822866" y="113211"/>
                </a:lnTo>
                <a:lnTo>
                  <a:pt x="853420" y="114083"/>
                </a:lnTo>
                <a:lnTo>
                  <a:pt x="883915" y="116513"/>
                </a:lnTo>
                <a:lnTo>
                  <a:pt x="914398" y="120850"/>
                </a:lnTo>
                <a:lnTo>
                  <a:pt x="945725" y="121707"/>
                </a:lnTo>
                <a:lnTo>
                  <a:pt x="981390" y="121876"/>
                </a:lnTo>
                <a:lnTo>
                  <a:pt x="1017191" y="121910"/>
                </a:lnTo>
                <a:lnTo>
                  <a:pt x="1050791" y="121916"/>
                </a:lnTo>
                <a:lnTo>
                  <a:pt x="1084145" y="121918"/>
                </a:lnTo>
                <a:lnTo>
                  <a:pt x="1119050" y="121918"/>
                </a:lnTo>
                <a:lnTo>
                  <a:pt x="1151250" y="121071"/>
                </a:lnTo>
                <a:lnTo>
                  <a:pt x="1187087" y="115887"/>
                </a:lnTo>
                <a:lnTo>
                  <a:pt x="1222922" y="114612"/>
                </a:lnTo>
                <a:lnTo>
                  <a:pt x="1252569" y="114391"/>
                </a:lnTo>
                <a:lnTo>
                  <a:pt x="1287692" y="109079"/>
                </a:lnTo>
                <a:lnTo>
                  <a:pt x="1316446" y="107390"/>
                </a:lnTo>
                <a:lnTo>
                  <a:pt x="1354244" y="104561"/>
                </a:lnTo>
                <a:lnTo>
                  <a:pt x="1390467" y="100145"/>
                </a:lnTo>
                <a:lnTo>
                  <a:pt x="1424997" y="98426"/>
                </a:lnTo>
                <a:lnTo>
                  <a:pt x="1461295" y="93069"/>
                </a:lnTo>
                <a:lnTo>
                  <a:pt x="1497219" y="91760"/>
                </a:lnTo>
                <a:lnTo>
                  <a:pt x="1531691" y="91502"/>
                </a:lnTo>
                <a:lnTo>
                  <a:pt x="1567977" y="91451"/>
                </a:lnTo>
                <a:lnTo>
                  <a:pt x="1599854" y="91440"/>
                </a:lnTo>
                <a:lnTo>
                  <a:pt x="1635848" y="86202"/>
                </a:lnTo>
                <a:lnTo>
                  <a:pt x="1670552" y="84289"/>
                </a:lnTo>
                <a:lnTo>
                  <a:pt x="1705724" y="79866"/>
                </a:lnTo>
                <a:lnTo>
                  <a:pt x="1737978" y="76923"/>
                </a:lnTo>
                <a:lnTo>
                  <a:pt x="1773825" y="76341"/>
                </a:lnTo>
                <a:lnTo>
                  <a:pt x="1805617" y="76226"/>
                </a:lnTo>
                <a:lnTo>
                  <a:pt x="1841592" y="70967"/>
                </a:lnTo>
                <a:lnTo>
                  <a:pt x="1874036" y="69049"/>
                </a:lnTo>
                <a:lnTo>
                  <a:pt x="1908949" y="68671"/>
                </a:lnTo>
                <a:lnTo>
                  <a:pt x="1942374" y="67750"/>
                </a:lnTo>
                <a:lnTo>
                  <a:pt x="1975695" y="62550"/>
                </a:lnTo>
                <a:lnTo>
                  <a:pt x="2010592" y="61273"/>
                </a:lnTo>
                <a:lnTo>
                  <a:pt x="2041944" y="61020"/>
                </a:lnTo>
                <a:lnTo>
                  <a:pt x="2074854" y="60971"/>
                </a:lnTo>
                <a:lnTo>
                  <a:pt x="2109671" y="60960"/>
                </a:lnTo>
                <a:lnTo>
                  <a:pt x="2141008" y="60112"/>
                </a:lnTo>
                <a:lnTo>
                  <a:pt x="2171657" y="54927"/>
                </a:lnTo>
                <a:lnTo>
                  <a:pt x="2206216" y="53652"/>
                </a:lnTo>
                <a:lnTo>
                  <a:pt x="2239571" y="53401"/>
                </a:lnTo>
                <a:lnTo>
                  <a:pt x="2272877" y="53351"/>
                </a:lnTo>
                <a:lnTo>
                  <a:pt x="2307772" y="53340"/>
                </a:lnTo>
                <a:lnTo>
                  <a:pt x="2339972" y="48102"/>
                </a:lnTo>
                <a:lnTo>
                  <a:pt x="2375807" y="46189"/>
                </a:lnTo>
                <a:lnTo>
                  <a:pt x="2407597" y="45811"/>
                </a:lnTo>
                <a:lnTo>
                  <a:pt x="2439183" y="44890"/>
                </a:lnTo>
                <a:lnTo>
                  <a:pt x="2472641" y="39690"/>
                </a:lnTo>
                <a:lnTo>
                  <a:pt x="2508321" y="38307"/>
                </a:lnTo>
                <a:lnTo>
                  <a:pt x="2541331" y="38140"/>
                </a:lnTo>
                <a:lnTo>
                  <a:pt x="2576069" y="38104"/>
                </a:lnTo>
                <a:lnTo>
                  <a:pt x="2608398" y="38099"/>
                </a:lnTo>
                <a:lnTo>
                  <a:pt x="2632702" y="35840"/>
                </a:lnTo>
                <a:lnTo>
                  <a:pt x="2660130" y="31537"/>
                </a:lnTo>
                <a:lnTo>
                  <a:pt x="2697578" y="30618"/>
                </a:lnTo>
                <a:lnTo>
                  <a:pt x="2734746" y="30497"/>
                </a:lnTo>
                <a:lnTo>
                  <a:pt x="2767121" y="30480"/>
                </a:lnTo>
                <a:lnTo>
                  <a:pt x="2804297" y="30478"/>
                </a:lnTo>
                <a:lnTo>
                  <a:pt x="2841602" y="30478"/>
                </a:lnTo>
                <a:lnTo>
                  <a:pt x="2878712" y="30478"/>
                </a:lnTo>
                <a:lnTo>
                  <a:pt x="2916725" y="30478"/>
                </a:lnTo>
                <a:lnTo>
                  <a:pt x="2927002" y="31324"/>
                </a:lnTo>
                <a:lnTo>
                  <a:pt x="2945014" y="36509"/>
                </a:lnTo>
                <a:lnTo>
                  <a:pt x="2980224" y="38005"/>
                </a:lnTo>
                <a:lnTo>
                  <a:pt x="3017025" y="38939"/>
                </a:lnTo>
                <a:lnTo>
                  <a:pt x="3040379" y="45718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Retainer Fees – Pay large fees</a:t>
            </a:r>
          </a:p>
          <a:p>
            <a:r>
              <a:rPr lang="en-US" dirty="0"/>
              <a:t>Supply of the main product that is to appear in the movie or television set</a:t>
            </a:r>
          </a:p>
          <a:p>
            <a:r>
              <a:rPr lang="en-US" dirty="0"/>
              <a:t>Trade:  some production companies do not ask for payment but instead ask for sponsorship and advertisement buyouts from the product owner.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of Product Placement</a:t>
            </a:r>
          </a:p>
        </p:txBody>
      </p:sp>
    </p:spTree>
    <p:extLst>
      <p:ext uri="{BB962C8B-B14F-4D97-AF65-F5344CB8AC3E}">
        <p14:creationId xmlns:p14="http://schemas.microsoft.com/office/powerpoint/2010/main" val="22064600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Placement in Movies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56" y="1828800"/>
            <a:ext cx="2667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/>
              <a:t>One of the first instances of successful product placement: ET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Sales increased by 65% in 2 weeks following movie release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/>
              <a:t>Hershey’s agreed to promote E.T. for $1 million in advertising; and Hershey could use E.T. in its ads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7" name="Online Media 4" title="Product Placement: Reese's Pieces on E.T.">
            <a:hlinkClick r:id="" action="ppaction://media"/>
            <a:extLst>
              <a:ext uri="{FF2B5EF4-FFF2-40B4-BE49-F238E27FC236}">
                <a16:creationId xmlns:a16="http://schemas.microsoft.com/office/drawing/2014/main" id="{82781588-998E-45BD-A6F6-85F60735F28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3124200" y="2057400"/>
            <a:ext cx="5270500" cy="3952875"/>
          </a:xfrm>
          <a:prstGeom prst="rect">
            <a:avLst/>
          </a:prstGeom>
        </p:spPr>
      </p:pic>
      <p:sp>
        <p:nvSpPr>
          <p:cNvPr id="8" name="SMARTInkShape-11">
            <a:extLst>
              <a:ext uri="{FF2B5EF4-FFF2-40B4-BE49-F238E27FC236}">
                <a16:creationId xmlns:a16="http://schemas.microsoft.com/office/drawing/2014/main" id="{DE404059-92FE-4AA3-A062-DB44A1459AC5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876673" y="2743200"/>
            <a:ext cx="2049383" cy="502389"/>
          </a:xfrm>
          <a:custGeom>
            <a:avLst/>
            <a:gdLst/>
            <a:ahLst/>
            <a:cxnLst/>
            <a:rect l="0" t="0" r="0" b="0"/>
            <a:pathLst>
              <a:path w="2049383" h="502389">
                <a:moveTo>
                  <a:pt x="296832" y="380915"/>
                </a:moveTo>
                <a:lnTo>
                  <a:pt x="296832" y="380915"/>
                </a:lnTo>
                <a:lnTo>
                  <a:pt x="303393" y="380915"/>
                </a:lnTo>
                <a:lnTo>
                  <a:pt x="319064" y="387829"/>
                </a:lnTo>
                <a:lnTo>
                  <a:pt x="346976" y="389363"/>
                </a:lnTo>
                <a:lnTo>
                  <a:pt x="355904" y="393766"/>
                </a:lnTo>
                <a:lnTo>
                  <a:pt x="390754" y="396940"/>
                </a:lnTo>
                <a:lnTo>
                  <a:pt x="405257" y="402174"/>
                </a:lnTo>
                <a:lnTo>
                  <a:pt x="439174" y="403682"/>
                </a:lnTo>
                <a:lnTo>
                  <a:pt x="466877" y="404616"/>
                </a:lnTo>
                <a:lnTo>
                  <a:pt x="481442" y="409805"/>
                </a:lnTo>
                <a:lnTo>
                  <a:pt x="495465" y="413181"/>
                </a:lnTo>
                <a:lnTo>
                  <a:pt x="510344" y="417287"/>
                </a:lnTo>
                <a:lnTo>
                  <a:pt x="534654" y="421121"/>
                </a:lnTo>
                <a:lnTo>
                  <a:pt x="548767" y="425002"/>
                </a:lnTo>
                <a:lnTo>
                  <a:pt x="563673" y="428408"/>
                </a:lnTo>
                <a:lnTo>
                  <a:pt x="579834" y="433100"/>
                </a:lnTo>
                <a:lnTo>
                  <a:pt x="592027" y="434873"/>
                </a:lnTo>
                <a:lnTo>
                  <a:pt x="609863" y="440242"/>
                </a:lnTo>
                <a:lnTo>
                  <a:pt x="637765" y="442658"/>
                </a:lnTo>
                <a:lnTo>
                  <a:pt x="655587" y="447894"/>
                </a:lnTo>
                <a:lnTo>
                  <a:pt x="691301" y="449453"/>
                </a:lnTo>
                <a:lnTo>
                  <a:pt x="698212" y="450323"/>
                </a:lnTo>
                <a:lnTo>
                  <a:pt x="717309" y="456053"/>
                </a:lnTo>
                <a:lnTo>
                  <a:pt x="733639" y="457752"/>
                </a:lnTo>
                <a:lnTo>
                  <a:pt x="740171" y="461067"/>
                </a:lnTo>
                <a:lnTo>
                  <a:pt x="743944" y="461443"/>
                </a:lnTo>
                <a:lnTo>
                  <a:pt x="767076" y="457852"/>
                </a:lnTo>
                <a:lnTo>
                  <a:pt x="774787" y="459701"/>
                </a:lnTo>
                <a:lnTo>
                  <a:pt x="783888" y="463243"/>
                </a:lnTo>
                <a:lnTo>
                  <a:pt x="820536" y="464696"/>
                </a:lnTo>
                <a:lnTo>
                  <a:pt x="858582" y="464734"/>
                </a:lnTo>
                <a:lnTo>
                  <a:pt x="896570" y="464735"/>
                </a:lnTo>
                <a:lnTo>
                  <a:pt x="931021" y="464735"/>
                </a:lnTo>
                <a:lnTo>
                  <a:pt x="969026" y="464735"/>
                </a:lnTo>
                <a:lnTo>
                  <a:pt x="1006869" y="464735"/>
                </a:lnTo>
                <a:lnTo>
                  <a:pt x="1042213" y="464735"/>
                </a:lnTo>
                <a:lnTo>
                  <a:pt x="1079722" y="464735"/>
                </a:lnTo>
                <a:lnTo>
                  <a:pt x="1116329" y="464735"/>
                </a:lnTo>
                <a:lnTo>
                  <a:pt x="1121922" y="464735"/>
                </a:lnTo>
                <a:lnTo>
                  <a:pt x="1127230" y="462478"/>
                </a:lnTo>
                <a:lnTo>
                  <a:pt x="1129830" y="460690"/>
                </a:lnTo>
                <a:lnTo>
                  <a:pt x="1141581" y="458174"/>
                </a:lnTo>
                <a:lnTo>
                  <a:pt x="1160115" y="457208"/>
                </a:lnTo>
                <a:lnTo>
                  <a:pt x="1165371" y="454899"/>
                </a:lnTo>
                <a:lnTo>
                  <a:pt x="1170530" y="451896"/>
                </a:lnTo>
                <a:lnTo>
                  <a:pt x="1179040" y="450207"/>
                </a:lnTo>
                <a:lnTo>
                  <a:pt x="1213679" y="449504"/>
                </a:lnTo>
                <a:lnTo>
                  <a:pt x="1218811" y="447241"/>
                </a:lnTo>
                <a:lnTo>
                  <a:pt x="1221364" y="445453"/>
                </a:lnTo>
                <a:lnTo>
                  <a:pt x="1233049" y="442935"/>
                </a:lnTo>
                <a:lnTo>
                  <a:pt x="1270562" y="441888"/>
                </a:lnTo>
                <a:lnTo>
                  <a:pt x="1305350" y="441028"/>
                </a:lnTo>
                <a:lnTo>
                  <a:pt x="1319695" y="435844"/>
                </a:lnTo>
                <a:lnTo>
                  <a:pt x="1354876" y="434282"/>
                </a:lnTo>
                <a:lnTo>
                  <a:pt x="1391649" y="434256"/>
                </a:lnTo>
                <a:lnTo>
                  <a:pt x="1405047" y="435101"/>
                </a:lnTo>
                <a:lnTo>
                  <a:pt x="1429583" y="441168"/>
                </a:lnTo>
                <a:lnTo>
                  <a:pt x="1466002" y="441856"/>
                </a:lnTo>
                <a:lnTo>
                  <a:pt x="1503212" y="441875"/>
                </a:lnTo>
                <a:lnTo>
                  <a:pt x="1537827" y="441875"/>
                </a:lnTo>
                <a:lnTo>
                  <a:pt x="1556116" y="441028"/>
                </a:lnTo>
                <a:lnTo>
                  <a:pt x="1571504" y="435314"/>
                </a:lnTo>
                <a:lnTo>
                  <a:pt x="1609586" y="434268"/>
                </a:lnTo>
                <a:lnTo>
                  <a:pt x="1627913" y="433410"/>
                </a:lnTo>
                <a:lnTo>
                  <a:pt x="1646957" y="427694"/>
                </a:lnTo>
                <a:lnTo>
                  <a:pt x="1681749" y="426654"/>
                </a:lnTo>
                <a:lnTo>
                  <a:pt x="1716596" y="426635"/>
                </a:lnTo>
                <a:lnTo>
                  <a:pt x="1750901" y="426635"/>
                </a:lnTo>
                <a:lnTo>
                  <a:pt x="1769690" y="426635"/>
                </a:lnTo>
                <a:lnTo>
                  <a:pt x="1805448" y="434115"/>
                </a:lnTo>
                <a:lnTo>
                  <a:pt x="1837550" y="434253"/>
                </a:lnTo>
                <a:lnTo>
                  <a:pt x="1843220" y="436512"/>
                </a:lnTo>
                <a:lnTo>
                  <a:pt x="1845917" y="438300"/>
                </a:lnTo>
                <a:lnTo>
                  <a:pt x="1857804" y="440816"/>
                </a:lnTo>
                <a:lnTo>
                  <a:pt x="1871754" y="442512"/>
                </a:lnTo>
                <a:lnTo>
                  <a:pt x="1890797" y="448408"/>
                </a:lnTo>
                <a:lnTo>
                  <a:pt x="1926133" y="449467"/>
                </a:lnTo>
                <a:lnTo>
                  <a:pt x="1940285" y="448642"/>
                </a:lnTo>
                <a:lnTo>
                  <a:pt x="1952839" y="443410"/>
                </a:lnTo>
                <a:lnTo>
                  <a:pt x="1986276" y="424056"/>
                </a:lnTo>
                <a:lnTo>
                  <a:pt x="2001274" y="412418"/>
                </a:lnTo>
                <a:lnTo>
                  <a:pt x="2028635" y="377009"/>
                </a:lnTo>
                <a:lnTo>
                  <a:pt x="2035956" y="364786"/>
                </a:lnTo>
                <a:lnTo>
                  <a:pt x="2046535" y="326716"/>
                </a:lnTo>
                <a:lnTo>
                  <a:pt x="2049050" y="293407"/>
                </a:lnTo>
                <a:lnTo>
                  <a:pt x="2049382" y="258509"/>
                </a:lnTo>
                <a:lnTo>
                  <a:pt x="2048579" y="220831"/>
                </a:lnTo>
                <a:lnTo>
                  <a:pt x="2038825" y="182786"/>
                </a:lnTo>
                <a:lnTo>
                  <a:pt x="2020482" y="146951"/>
                </a:lnTo>
                <a:lnTo>
                  <a:pt x="2005049" y="124821"/>
                </a:lnTo>
                <a:lnTo>
                  <a:pt x="1980694" y="101292"/>
                </a:lnTo>
                <a:lnTo>
                  <a:pt x="1948100" y="83939"/>
                </a:lnTo>
                <a:lnTo>
                  <a:pt x="1911973" y="71908"/>
                </a:lnTo>
                <a:lnTo>
                  <a:pt x="1874133" y="68944"/>
                </a:lnTo>
                <a:lnTo>
                  <a:pt x="1842837" y="69430"/>
                </a:lnTo>
                <a:lnTo>
                  <a:pt x="1804921" y="74544"/>
                </a:lnTo>
                <a:lnTo>
                  <a:pt x="1768864" y="79850"/>
                </a:lnTo>
                <a:lnTo>
                  <a:pt x="1731200" y="88204"/>
                </a:lnTo>
                <a:lnTo>
                  <a:pt x="1693405" y="92991"/>
                </a:lnTo>
                <a:lnTo>
                  <a:pt x="1664543" y="99460"/>
                </a:lnTo>
                <a:lnTo>
                  <a:pt x="1633695" y="106739"/>
                </a:lnTo>
                <a:lnTo>
                  <a:pt x="1603953" y="112000"/>
                </a:lnTo>
                <a:lnTo>
                  <a:pt x="1570587" y="113559"/>
                </a:lnTo>
                <a:lnTo>
                  <a:pt x="1536994" y="114021"/>
                </a:lnTo>
                <a:lnTo>
                  <a:pt x="1502488" y="116415"/>
                </a:lnTo>
                <a:lnTo>
                  <a:pt x="1468557" y="120229"/>
                </a:lnTo>
                <a:lnTo>
                  <a:pt x="1433950" y="121359"/>
                </a:lnTo>
                <a:lnTo>
                  <a:pt x="1399989" y="121694"/>
                </a:lnTo>
                <a:lnTo>
                  <a:pt x="1374711" y="121773"/>
                </a:lnTo>
                <a:lnTo>
                  <a:pt x="1346543" y="121807"/>
                </a:lnTo>
                <a:lnTo>
                  <a:pt x="1319348" y="119565"/>
                </a:lnTo>
                <a:lnTo>
                  <a:pt x="1293150" y="116592"/>
                </a:lnTo>
                <a:lnTo>
                  <a:pt x="1267395" y="115272"/>
                </a:lnTo>
                <a:lnTo>
                  <a:pt x="1239580" y="112427"/>
                </a:lnTo>
                <a:lnTo>
                  <a:pt x="1211131" y="108341"/>
                </a:lnTo>
                <a:lnTo>
                  <a:pt x="1184376" y="103702"/>
                </a:lnTo>
                <a:lnTo>
                  <a:pt x="1156116" y="98818"/>
                </a:lnTo>
                <a:lnTo>
                  <a:pt x="1126623" y="92979"/>
                </a:lnTo>
                <a:lnTo>
                  <a:pt x="1096581" y="84739"/>
                </a:lnTo>
                <a:lnTo>
                  <a:pt x="1066296" y="77690"/>
                </a:lnTo>
                <a:lnTo>
                  <a:pt x="1035903" y="71735"/>
                </a:lnTo>
                <a:lnTo>
                  <a:pt x="1005461" y="66266"/>
                </a:lnTo>
                <a:lnTo>
                  <a:pt x="972741" y="61013"/>
                </a:lnTo>
                <a:lnTo>
                  <a:pt x="940136" y="55857"/>
                </a:lnTo>
                <a:lnTo>
                  <a:pt x="911534" y="50742"/>
                </a:lnTo>
                <a:lnTo>
                  <a:pt x="882453" y="45647"/>
                </a:lnTo>
                <a:lnTo>
                  <a:pt x="852595" y="40560"/>
                </a:lnTo>
                <a:lnTo>
                  <a:pt x="822391" y="35478"/>
                </a:lnTo>
                <a:lnTo>
                  <a:pt x="792034" y="28138"/>
                </a:lnTo>
                <a:lnTo>
                  <a:pt x="761608" y="20925"/>
                </a:lnTo>
                <a:lnTo>
                  <a:pt x="731153" y="17719"/>
                </a:lnTo>
                <a:lnTo>
                  <a:pt x="702941" y="14037"/>
                </a:lnTo>
                <a:lnTo>
                  <a:pt x="676292" y="9578"/>
                </a:lnTo>
                <a:lnTo>
                  <a:pt x="650336" y="4774"/>
                </a:lnTo>
                <a:lnTo>
                  <a:pt x="622432" y="2075"/>
                </a:lnTo>
                <a:lnTo>
                  <a:pt x="594790" y="875"/>
                </a:lnTo>
                <a:lnTo>
                  <a:pt x="559341" y="200"/>
                </a:lnTo>
                <a:lnTo>
                  <a:pt x="523250" y="0"/>
                </a:lnTo>
                <a:lnTo>
                  <a:pt x="489884" y="787"/>
                </a:lnTo>
                <a:lnTo>
                  <a:pt x="455256" y="5159"/>
                </a:lnTo>
                <a:lnTo>
                  <a:pt x="417684" y="9324"/>
                </a:lnTo>
                <a:lnTo>
                  <a:pt x="381946" y="14003"/>
                </a:lnTo>
                <a:lnTo>
                  <a:pt x="346037" y="21011"/>
                </a:lnTo>
                <a:lnTo>
                  <a:pt x="311360" y="33037"/>
                </a:lnTo>
                <a:lnTo>
                  <a:pt x="273878" y="45649"/>
                </a:lnTo>
                <a:lnTo>
                  <a:pt x="241096" y="58337"/>
                </a:lnTo>
                <a:lnTo>
                  <a:pt x="205077" y="75080"/>
                </a:lnTo>
                <a:lnTo>
                  <a:pt x="180086" y="87262"/>
                </a:lnTo>
                <a:lnTo>
                  <a:pt x="142681" y="97079"/>
                </a:lnTo>
                <a:lnTo>
                  <a:pt x="126886" y="105093"/>
                </a:lnTo>
                <a:lnTo>
                  <a:pt x="91106" y="131254"/>
                </a:lnTo>
                <a:lnTo>
                  <a:pt x="55689" y="158015"/>
                </a:lnTo>
                <a:lnTo>
                  <a:pt x="39539" y="175799"/>
                </a:lnTo>
                <a:lnTo>
                  <a:pt x="15825" y="210603"/>
                </a:lnTo>
                <a:lnTo>
                  <a:pt x="10182" y="224149"/>
                </a:lnTo>
                <a:lnTo>
                  <a:pt x="825" y="260057"/>
                </a:lnTo>
                <a:lnTo>
                  <a:pt x="0" y="272762"/>
                </a:lnTo>
                <a:lnTo>
                  <a:pt x="3800" y="287251"/>
                </a:lnTo>
                <a:lnTo>
                  <a:pt x="15676" y="317277"/>
                </a:lnTo>
                <a:lnTo>
                  <a:pt x="37426" y="350575"/>
                </a:lnTo>
                <a:lnTo>
                  <a:pt x="43534" y="359811"/>
                </a:lnTo>
                <a:lnTo>
                  <a:pt x="76293" y="384166"/>
                </a:lnTo>
                <a:lnTo>
                  <a:pt x="100555" y="401658"/>
                </a:lnTo>
                <a:lnTo>
                  <a:pt x="119860" y="413026"/>
                </a:lnTo>
                <a:lnTo>
                  <a:pt x="138563" y="424860"/>
                </a:lnTo>
                <a:lnTo>
                  <a:pt x="171683" y="440490"/>
                </a:lnTo>
                <a:lnTo>
                  <a:pt x="205601" y="459037"/>
                </a:lnTo>
                <a:lnTo>
                  <a:pt x="241777" y="471731"/>
                </a:lnTo>
                <a:lnTo>
                  <a:pt x="277679" y="482391"/>
                </a:lnTo>
                <a:lnTo>
                  <a:pt x="312145" y="492651"/>
                </a:lnTo>
                <a:lnTo>
                  <a:pt x="348430" y="500573"/>
                </a:lnTo>
                <a:lnTo>
                  <a:pt x="384353" y="502388"/>
                </a:lnTo>
                <a:lnTo>
                  <a:pt x="417978" y="496664"/>
                </a:lnTo>
                <a:lnTo>
                  <a:pt x="453595" y="489637"/>
                </a:lnTo>
                <a:lnTo>
                  <a:pt x="484109" y="485942"/>
                </a:lnTo>
                <a:lnTo>
                  <a:pt x="521221" y="477108"/>
                </a:lnTo>
                <a:lnTo>
                  <a:pt x="551090" y="469719"/>
                </a:lnTo>
                <a:lnTo>
                  <a:pt x="581388" y="462166"/>
                </a:lnTo>
                <a:lnTo>
                  <a:pt x="615860" y="458611"/>
                </a:lnTo>
                <a:lnTo>
                  <a:pt x="652885" y="457558"/>
                </a:lnTo>
                <a:lnTo>
                  <a:pt x="690666" y="461292"/>
                </a:lnTo>
                <a:lnTo>
                  <a:pt x="718249" y="465462"/>
                </a:lnTo>
                <a:lnTo>
                  <a:pt x="747442" y="469292"/>
                </a:lnTo>
                <a:lnTo>
                  <a:pt x="777350" y="470994"/>
                </a:lnTo>
                <a:lnTo>
                  <a:pt x="814657" y="480042"/>
                </a:lnTo>
                <a:lnTo>
                  <a:pt x="847160" y="485357"/>
                </a:lnTo>
                <a:lnTo>
                  <a:pt x="868332" y="487595"/>
                </a:lnTo>
              </a:path>
            </a:pathLst>
          </a:custGeom>
          <a:ln w="19050">
            <a:solidFill>
              <a:srgbClr val="00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1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 vol="80000">
                <p:cTn id="12" fill="hold" display="0">
                  <p:stCondLst>
                    <p:cond delay="indefinite"/>
                  </p:st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some $35 million worth of Reese's Pieces that  year</a:t>
            </a:r>
            <a:r>
              <a:rPr lang="en-US" dirty="0"/>
              <a:t>....</a:t>
            </a:r>
          </a:p>
          <a:p>
            <a:r>
              <a:rPr lang="en-US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$35m in 1982 is worth $111.26m today -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of ET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600200" y="1600200"/>
            <a:ext cx="7162800" cy="4572000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/>
              <a:t>List three places where product placement is “Placed”?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/>
              <a:t>List three ways to recognize product placement?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/>
              <a:t>Name one reason Product placement is used?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/>
              <a:t>What is the first successful use of product placement known?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dirty="0"/>
              <a:t>How much revenue was earned as a result for Hershey’s?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Worksheet</a:t>
            </a:r>
          </a:p>
        </p:txBody>
      </p:sp>
    </p:spTree>
    <p:extLst>
      <p:ext uri="{BB962C8B-B14F-4D97-AF65-F5344CB8AC3E}">
        <p14:creationId xmlns:p14="http://schemas.microsoft.com/office/powerpoint/2010/main" val="12344024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The 2007 film Transformers is said to include over 70 different product placements</a:t>
            </a:r>
          </a:p>
          <a:p>
            <a:endParaRPr lang="en-US" dirty="0"/>
          </a:p>
          <a:p>
            <a:r>
              <a:rPr lang="en-US" dirty="0"/>
              <a:t>In this activity, we will watch the movie Transformers and list all of the different products/brands/companies that you see during the film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Looking for Product Placements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304800" y="3505200"/>
            <a:ext cx="2751667" cy="321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03EEC1-8E68-1BB1-56F7-1F91D76D5FF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Learn and define Advertising</a:t>
            </a:r>
          </a:p>
          <a:p>
            <a:r>
              <a:rPr lang="en-US" dirty="0"/>
              <a:t>Learn the Types of Advertising</a:t>
            </a:r>
          </a:p>
          <a:p>
            <a:r>
              <a:rPr lang="en-US" dirty="0"/>
              <a:t>Learn and Define Product Placement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5D834A-9E79-CEE0-39B9-8CBD00AC4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Objective:</a:t>
            </a:r>
          </a:p>
        </p:txBody>
      </p:sp>
    </p:spTree>
    <p:extLst>
      <p:ext uri="{BB962C8B-B14F-4D97-AF65-F5344CB8AC3E}">
        <p14:creationId xmlns:p14="http://schemas.microsoft.com/office/powerpoint/2010/main" val="820068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F76B2E0-DDFD-D420-0F41-D1D4AFED359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a paid form of communication sent out by a business about a product </a:t>
            </a:r>
            <a:r>
              <a:rPr lang="en-US" altLang="en-US" sz="1400" b="1" dirty="0"/>
              <a:t>(good service or idea)</a:t>
            </a:r>
          </a:p>
          <a:p>
            <a:pPr eaLnBrk="1" hangingPunct="1"/>
            <a:r>
              <a:rPr lang="en-US" altLang="en-US" sz="2000" b="1" dirty="0"/>
              <a:t>One way communication – you can’t ask it a question.</a:t>
            </a:r>
            <a:endParaRPr lang="en-US" altLang="en-US" sz="3600" b="1" dirty="0"/>
          </a:p>
          <a:p>
            <a:pPr lvl="1" eaLnBrk="1" hangingPunct="1"/>
            <a:r>
              <a:rPr lang="en-US" altLang="en-US" sz="2400" b="1" dirty="0"/>
              <a:t>Purpose #1:  AIDA</a:t>
            </a:r>
          </a:p>
          <a:p>
            <a:pPr lvl="1" eaLnBrk="1" hangingPunct="1"/>
            <a:r>
              <a:rPr lang="en-US" altLang="en-US" sz="2400" b="1" dirty="0"/>
              <a:t>Purpose #2</a:t>
            </a:r>
            <a:r>
              <a:rPr lang="en-US" altLang="en-US" sz="2400" dirty="0"/>
              <a:t>: Communicates with </a:t>
            </a:r>
            <a:r>
              <a:rPr lang="en-US" altLang="en-US" sz="2400" b="1" dirty="0"/>
              <a:t>potential</a:t>
            </a:r>
            <a:r>
              <a:rPr lang="en-US" altLang="en-US" sz="2400" dirty="0"/>
              <a:t> customers to build customer </a:t>
            </a:r>
            <a:r>
              <a:rPr lang="en-US" altLang="en-US" sz="2400" b="1" dirty="0"/>
              <a:t>opinions</a:t>
            </a:r>
            <a:r>
              <a:rPr lang="en-US" altLang="en-US" sz="2400" dirty="0"/>
              <a:t> and </a:t>
            </a:r>
            <a:r>
              <a:rPr lang="en-US" altLang="en-US" sz="2400" b="1" dirty="0"/>
              <a:t>brand image</a:t>
            </a:r>
            <a:r>
              <a:rPr lang="en-US" altLang="en-US" sz="2400" dirty="0"/>
              <a:t>.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C2E0322-287B-89C2-F039-C4BCE19AD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Advertising:</a:t>
            </a:r>
          </a:p>
        </p:txBody>
      </p:sp>
    </p:spTree>
    <p:extLst>
      <p:ext uri="{BB962C8B-B14F-4D97-AF65-F5344CB8AC3E}">
        <p14:creationId xmlns:p14="http://schemas.microsoft.com/office/powerpoint/2010/main" val="229654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6C4EE36-02C8-E303-DBA5-0FE5C13C89F8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Many Types of Advertising. </a:t>
            </a:r>
          </a:p>
          <a:p>
            <a:r>
              <a:rPr lang="en-US" dirty="0"/>
              <a:t>We will start with one that as a small business owner you can’t afford</a:t>
            </a:r>
          </a:p>
          <a:p>
            <a:r>
              <a:rPr lang="en-US" dirty="0"/>
              <a:t>You should know it and recognize it as a consumer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F732BA-C249-2C42-A7D2-20E64614D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25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Product Placement:  </a:t>
            </a:r>
            <a:r>
              <a:rPr lang="en-US" dirty="0"/>
              <a:t>purposeful incorporation of commercial content into noncommercial settings </a:t>
            </a:r>
          </a:p>
          <a:p>
            <a:pPr lvl="1"/>
            <a:r>
              <a:rPr lang="en-US" dirty="0"/>
              <a:t>Companies pay/trade to have their product, brand or service “Placed” in </a:t>
            </a:r>
          </a:p>
          <a:p>
            <a:pPr lvl="1"/>
            <a:r>
              <a:rPr lang="en-US" dirty="0"/>
              <a:t>Used by large fortune 500 companies that can afford this as very expensive</a:t>
            </a:r>
          </a:p>
          <a:p>
            <a:pPr lvl="1"/>
            <a:r>
              <a:rPr lang="en-US" sz="2800" dirty="0"/>
              <a:t>Doesn’t look like a commercial – “Stealth advertising”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Placement</a:t>
            </a:r>
          </a:p>
        </p:txBody>
      </p:sp>
      <p:pic>
        <p:nvPicPr>
          <p:cNvPr id="3074" name="Picture 2" descr="C:\Documents and Settings\trmartin.SCHS\Local Settings\Temporary Internet Files\Content.IE5\I8OK1MAN\MPj04072260000[1]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600" y="1676400"/>
            <a:ext cx="1367852" cy="4572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597152" y="1447800"/>
            <a:ext cx="7165848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Based on the Definition, where have you seen Product Placement</a:t>
            </a:r>
          </a:p>
          <a:p>
            <a:pPr marL="0" indent="0">
              <a:buNone/>
            </a:pPr>
            <a:r>
              <a:rPr lang="en-US" dirty="0"/>
              <a:t>- purposeful incorporation of commercial content into noncommercial settings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Movies</a:t>
            </a:r>
          </a:p>
          <a:p>
            <a:r>
              <a:rPr lang="en-US" dirty="0"/>
              <a:t>TV</a:t>
            </a:r>
          </a:p>
          <a:p>
            <a:r>
              <a:rPr lang="en-US" dirty="0"/>
              <a:t>Radio</a:t>
            </a:r>
          </a:p>
          <a:p>
            <a:r>
              <a:rPr lang="en-US" dirty="0"/>
              <a:t>Video Games</a:t>
            </a:r>
          </a:p>
          <a:p>
            <a:r>
              <a:rPr lang="en-US" dirty="0"/>
              <a:t>Music Videos</a:t>
            </a:r>
          </a:p>
          <a:p>
            <a:r>
              <a:rPr lang="en-US" dirty="0"/>
              <a:t>Books</a:t>
            </a: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Venues are Used?</a:t>
            </a:r>
          </a:p>
        </p:txBody>
      </p:sp>
      <p:pic>
        <p:nvPicPr>
          <p:cNvPr id="6" name="Picture 2" descr="http://onemansblog.com/wp-content/uploads/2009/12/shameless-product-placement-american-idol-coke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038600" y="3200400"/>
            <a:ext cx="4546600" cy="3409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143000" y="1600200"/>
            <a:ext cx="7165848" cy="4648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How to find Product Placement:</a:t>
            </a:r>
          </a:p>
          <a:p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SAY</a:t>
            </a:r>
            <a:r>
              <a:rPr lang="en-US" dirty="0"/>
              <a:t> </a:t>
            </a:r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IT</a:t>
            </a:r>
            <a:r>
              <a:rPr lang="en-US" dirty="0"/>
              <a:t> :  Mentioned by brand name</a:t>
            </a:r>
          </a:p>
          <a:p>
            <a:pPr lvl="1"/>
            <a:r>
              <a:rPr lang="en-US" dirty="0"/>
              <a:t>Yes:  “Can you get me the Cass Clay Milk”</a:t>
            </a:r>
          </a:p>
          <a:p>
            <a:pPr lvl="1"/>
            <a:r>
              <a:rPr lang="en-US" dirty="0"/>
              <a:t>No:   “Can you pass the Milk”</a:t>
            </a:r>
          </a:p>
          <a:p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SEE</a:t>
            </a:r>
            <a:r>
              <a:rPr lang="en-US" dirty="0"/>
              <a:t> </a:t>
            </a:r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IT</a:t>
            </a:r>
            <a:r>
              <a:rPr lang="en-US" dirty="0"/>
              <a:t> Shown (not used) in movie/show</a:t>
            </a:r>
          </a:p>
          <a:p>
            <a:pPr lvl="1"/>
            <a:r>
              <a:rPr lang="en-US" dirty="0"/>
              <a:t>Yes: Tropicana Orange juice is on the counter, nothing to do with the scene, but camera slowly pans over the product</a:t>
            </a:r>
          </a:p>
          <a:p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USE</a:t>
            </a:r>
            <a:r>
              <a:rPr lang="en-US" dirty="0"/>
              <a:t> </a:t>
            </a:r>
            <a:r>
              <a:rPr lang="en-US" sz="3200" dirty="0">
                <a:solidFill>
                  <a:srgbClr val="7030A0"/>
                </a:solidFill>
                <a:latin typeface="Tw Cen MT Condensed Extra Bold" pitchFamily="34" charset="0"/>
                <a:ea typeface="+mj-ea"/>
                <a:cs typeface="+mj-cs"/>
              </a:rPr>
              <a:t>IT</a:t>
            </a:r>
            <a:r>
              <a:rPr lang="en-US" dirty="0"/>
              <a:t> Product used during movie/show </a:t>
            </a:r>
            <a:r>
              <a:rPr lang="en-US" b="1" dirty="0">
                <a:solidFill>
                  <a:srgbClr val="FF0000"/>
                </a:solidFill>
              </a:rPr>
              <a:t>AND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brand is clearly defined/recognizable</a:t>
            </a:r>
          </a:p>
          <a:p>
            <a:pPr lvl="2"/>
            <a:r>
              <a:rPr lang="en-US" dirty="0"/>
              <a:t>Yes Person is wearing Oakley Glasses</a:t>
            </a:r>
          </a:p>
          <a:p>
            <a:pPr lvl="2"/>
            <a:r>
              <a:rPr lang="en-US" dirty="0"/>
              <a:t>No Person is wearing unrecognized sun glasses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SAY IT, SEE IT, USE IT</a:t>
            </a:r>
          </a:p>
        </p:txBody>
      </p:sp>
    </p:spTree>
    <p:extLst>
      <p:ext uri="{BB962C8B-B14F-4D97-AF65-F5344CB8AC3E}">
        <p14:creationId xmlns:p14="http://schemas.microsoft.com/office/powerpoint/2010/main" val="346030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755810"/>
            <a:ext cx="4710348" cy="2943968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Do You See</a:t>
            </a:r>
          </a:p>
        </p:txBody>
      </p:sp>
      <p:pic>
        <p:nvPicPr>
          <p:cNvPr id="2" name="Picture 2" descr="Product Placement: from Hollywood to ...">
            <a:extLst>
              <a:ext uri="{FF2B5EF4-FFF2-40B4-BE49-F238E27FC236}">
                <a16:creationId xmlns:a16="http://schemas.microsoft.com/office/drawing/2014/main" id="{7EF165FF-CBB5-F146-050A-DA5A40AFC5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502109"/>
            <a:ext cx="5791200" cy="3853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093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nline Media 4" title="The Big Bang Theory - Sheldon can't choose between PS4 and Xbox One S07E19 [HD]">
            <a:hlinkClick r:id="" action="ppaction://media"/>
            <a:extLst>
              <a:ext uri="{FF2B5EF4-FFF2-40B4-BE49-F238E27FC236}">
                <a16:creationId xmlns:a16="http://schemas.microsoft.com/office/drawing/2014/main" id="{83283A06-31C1-D616-373E-B8844C6A385B}"/>
              </a:ext>
            </a:extLst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00200" y="1824038"/>
            <a:ext cx="6483099" cy="366236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14055" y="708826"/>
            <a:ext cx="7162800" cy="838200"/>
          </a:xfrm>
        </p:spPr>
        <p:txBody>
          <a:bodyPr>
            <a:normAutofit fontScale="90000"/>
          </a:bodyPr>
          <a:lstStyle/>
          <a:p>
            <a:r>
              <a:rPr lang="en-US" dirty="0"/>
              <a:t>What is the Product and what Method is Used?</a:t>
            </a:r>
          </a:p>
        </p:txBody>
      </p:sp>
    </p:spTree>
    <p:extLst>
      <p:ext uri="{BB962C8B-B14F-4D97-AF65-F5344CB8AC3E}">
        <p14:creationId xmlns:p14="http://schemas.microsoft.com/office/powerpoint/2010/main" val="973875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nues Improvemen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ustom 1">
      <a:majorFont>
        <a:latin typeface="Tw Cen MT Condensed Extra Bold"/>
        <a:ea typeface=""/>
        <a:cs typeface=""/>
      </a:majorFont>
      <a:minorFont>
        <a:latin typeface="Trebuchet MS"/>
        <a:ea typeface=""/>
        <a:cs typeface="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Continues Improvement</Template>
  <TotalTime>4621</TotalTime>
  <Words>714</Words>
  <Application>Microsoft Office PowerPoint</Application>
  <PresentationFormat>On-screen Show (4:3)</PresentationFormat>
  <Paragraphs>85</Paragraphs>
  <Slides>16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Trebuchet MS</vt:lpstr>
      <vt:lpstr>Tw Cen MT Condensed Extra Bold</vt:lpstr>
      <vt:lpstr>Wingdings</vt:lpstr>
      <vt:lpstr>Continues Improvement</vt:lpstr>
      <vt:lpstr>Marketing</vt:lpstr>
      <vt:lpstr>Objective:</vt:lpstr>
      <vt:lpstr>Advertising:</vt:lpstr>
      <vt:lpstr>PowerPoint Presentation</vt:lpstr>
      <vt:lpstr>Product Placement</vt:lpstr>
      <vt:lpstr>What Venues are Used?</vt:lpstr>
      <vt:lpstr>SAY IT, SEE IT, USE IT</vt:lpstr>
      <vt:lpstr>How Many Do You See</vt:lpstr>
      <vt:lpstr>What is the Product and what Method is Used?</vt:lpstr>
      <vt:lpstr>Why Use Product Placement</vt:lpstr>
      <vt:lpstr>Why use Product Placement?</vt:lpstr>
      <vt:lpstr>Cost of Product Placement</vt:lpstr>
      <vt:lpstr>Product Placement in Movies</vt:lpstr>
      <vt:lpstr>Results of ET</vt:lpstr>
      <vt:lpstr>Worksheet</vt:lpstr>
      <vt:lpstr>Looking for Product Placements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Continues Improvement</dc:title>
  <dc:creator>Travis Martin</dc:creator>
  <cp:lastModifiedBy>Cassie Vetter</cp:lastModifiedBy>
  <cp:revision>149</cp:revision>
  <dcterms:created xsi:type="dcterms:W3CDTF">2009-11-29T19:32:18Z</dcterms:created>
  <dcterms:modified xsi:type="dcterms:W3CDTF">2024-02-12T14:29:20Z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TC300059341033</vt:lpwstr>
  </property>
</Properties>
</file>